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7"/>
  </p:notesMasterIdLst>
  <p:sldIdLst>
    <p:sldId id="256" r:id="rId2"/>
    <p:sldId id="257" r:id="rId3"/>
    <p:sldId id="271" r:id="rId4"/>
    <p:sldId id="275" r:id="rId5"/>
    <p:sldId id="272" r:id="rId6"/>
    <p:sldId id="259" r:id="rId7"/>
    <p:sldId id="263" r:id="rId8"/>
    <p:sldId id="265" r:id="rId9"/>
    <p:sldId id="266" r:id="rId10"/>
    <p:sldId id="273" r:id="rId11"/>
    <p:sldId id="277" r:id="rId12"/>
    <p:sldId id="286" r:id="rId13"/>
    <p:sldId id="288" r:id="rId14"/>
    <p:sldId id="278" r:id="rId15"/>
    <p:sldId id="279" r:id="rId16"/>
    <p:sldId id="280" r:id="rId17"/>
    <p:sldId id="281" r:id="rId18"/>
    <p:sldId id="282" r:id="rId19"/>
    <p:sldId id="283" r:id="rId20"/>
    <p:sldId id="284" r:id="rId21"/>
    <p:sldId id="285" r:id="rId22"/>
    <p:sldId id="267" r:id="rId23"/>
    <p:sldId id="276" r:id="rId24"/>
    <p:sldId id="269" r:id="rId25"/>
    <p:sldId id="28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81" autoAdjust="0"/>
  </p:normalViewPr>
  <p:slideViewPr>
    <p:cSldViewPr>
      <p:cViewPr varScale="1">
        <p:scale>
          <a:sx n="81" d="100"/>
          <a:sy n="81" d="100"/>
        </p:scale>
        <p:origin x="-1498" y="-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EDAFF-B54D-4ED0-8307-B3F6C570718F}" type="datetimeFigureOut">
              <a:rPr lang="en-IN" smtClean="0"/>
              <a:pPr/>
              <a:t>01-10-2020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409B5C-8AE9-4F2B-B68F-7C983FD6539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D409B5C-8AE9-4F2B-B68F-7C983FD65393}" type="slidenum">
              <a:rPr lang="en-IN" smtClean="0"/>
              <a:pPr/>
              <a:t>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E00A70BA-D56A-4FB8-8F9B-10E86A8DBA02}" type="datetime1">
              <a:rPr lang="en-US" smtClean="0"/>
              <a:pPr/>
              <a:t>10/1/2020</a:t>
            </a:fld>
            <a:endParaRPr lang="en-US"/>
          </a:p>
        </p:txBody>
      </p:sp>
      <p:sp>
        <p:nvSpPr>
          <p:cNvPr id="17" name="Footer Placeholder 16"/>
          <p:cNvSpPr>
            <a:spLocks noGrp="1"/>
          </p:cNvSpPr>
          <p:nvPr>
            <p:ph type="ftr" sz="quarter" idx="11"/>
          </p:nvPr>
        </p:nvSpPr>
        <p:spPr/>
        <p:txBody>
          <a:bodyPr/>
          <a:lstStyle>
            <a:extLst/>
          </a:lstStyle>
          <a:p>
            <a:r>
              <a:rPr lang="en-US" smtClean="0"/>
              <a:t>Name : Rakesh Kumar Sharma</a:t>
            </a:r>
            <a:endParaRPr lang="en-US"/>
          </a:p>
        </p:txBody>
      </p:sp>
      <p:sp>
        <p:nvSpPr>
          <p:cNvPr id="29" name="Slide Number Placeholder 28"/>
          <p:cNvSpPr>
            <a:spLocks noGrp="1"/>
          </p:cNvSpPr>
          <p:nvPr>
            <p:ph type="sldNum" sz="quarter" idx="12"/>
          </p:nvPr>
        </p:nvSpPr>
        <p:spPr/>
        <p:txBody>
          <a:bodyPr/>
          <a:lstStyle>
            <a:extLst/>
          </a:lstStyle>
          <a:p>
            <a:fld id="{3A20E727-4C10-4FE1-9421-828E909A463B}"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47A18AA-CDFD-4F5C-8006-E366C7075A76}" type="datetime1">
              <a:rPr lang="en-US" smtClean="0"/>
              <a:pPr/>
              <a:t>10/1/2020</a:t>
            </a:fld>
            <a:endParaRPr lang="en-US"/>
          </a:p>
        </p:txBody>
      </p:sp>
      <p:sp>
        <p:nvSpPr>
          <p:cNvPr id="5" name="Footer Placeholder 4"/>
          <p:cNvSpPr>
            <a:spLocks noGrp="1"/>
          </p:cNvSpPr>
          <p:nvPr>
            <p:ph type="ftr" sz="quarter" idx="11"/>
          </p:nvPr>
        </p:nvSpPr>
        <p:spPr/>
        <p:txBody>
          <a:bodyPr/>
          <a:lstStyle>
            <a:extLst/>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294F3F6-3995-41B3-AF7A-B9A079FF2C7F}" type="datetime1">
              <a:rPr lang="en-US" smtClean="0"/>
              <a:pPr/>
              <a:t>10/1/2020</a:t>
            </a:fld>
            <a:endParaRPr lang="en-US"/>
          </a:p>
        </p:txBody>
      </p:sp>
      <p:sp>
        <p:nvSpPr>
          <p:cNvPr id="5" name="Footer Placeholder 4"/>
          <p:cNvSpPr>
            <a:spLocks noGrp="1"/>
          </p:cNvSpPr>
          <p:nvPr>
            <p:ph type="ftr" sz="quarter" idx="11"/>
          </p:nvPr>
        </p:nvSpPr>
        <p:spPr/>
        <p:txBody>
          <a:bodyPr/>
          <a:lstStyle>
            <a:extLst/>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77BD045-943A-47C9-9159-CBB5466F3A55}" type="datetime1">
              <a:rPr lang="en-US" smtClean="0"/>
              <a:pPr/>
              <a:t>10/1/2020</a:t>
            </a:fld>
            <a:endParaRPr lang="en-US"/>
          </a:p>
        </p:txBody>
      </p:sp>
      <p:sp>
        <p:nvSpPr>
          <p:cNvPr id="5" name="Footer Placeholder 4"/>
          <p:cNvSpPr>
            <a:spLocks noGrp="1"/>
          </p:cNvSpPr>
          <p:nvPr>
            <p:ph type="ftr" sz="quarter" idx="11"/>
          </p:nvPr>
        </p:nvSpPr>
        <p:spPr/>
        <p:txBody>
          <a:bodyPr/>
          <a:lstStyle>
            <a:extLst/>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37A4B40-1C0D-4A97-BCD7-539B29F27363}" type="datetime1">
              <a:rPr lang="en-US" smtClean="0"/>
              <a:pPr/>
              <a:t>10/1/2020</a:t>
            </a:fld>
            <a:endParaRPr lang="en-US"/>
          </a:p>
        </p:txBody>
      </p:sp>
      <p:sp>
        <p:nvSpPr>
          <p:cNvPr id="5" name="Footer Placeholder 4"/>
          <p:cNvSpPr>
            <a:spLocks noGrp="1"/>
          </p:cNvSpPr>
          <p:nvPr>
            <p:ph type="ftr" sz="quarter" idx="11"/>
          </p:nvPr>
        </p:nvSpPr>
        <p:spPr/>
        <p:txBody>
          <a:bodyPr/>
          <a:lstStyle>
            <a:extLst/>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extLst/>
          </a:lstStyle>
          <a:p>
            <a:fld id="{3A20E727-4C10-4FE1-9421-828E909A463B}"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7EEAB31-DB0C-402A-8872-5D99387E2AF1}" type="datetime1">
              <a:rPr lang="en-US" smtClean="0"/>
              <a:pPr/>
              <a:t>10/1/2020</a:t>
            </a:fld>
            <a:endParaRPr lang="en-US"/>
          </a:p>
        </p:txBody>
      </p:sp>
      <p:sp>
        <p:nvSpPr>
          <p:cNvPr id="6" name="Footer Placeholder 5"/>
          <p:cNvSpPr>
            <a:spLocks noGrp="1"/>
          </p:cNvSpPr>
          <p:nvPr>
            <p:ph type="ftr" sz="quarter" idx="11"/>
          </p:nvPr>
        </p:nvSpPr>
        <p:spPr/>
        <p:txBody>
          <a:bodyPr/>
          <a:lstStyle>
            <a:extLst/>
          </a:lstStyle>
          <a:p>
            <a:r>
              <a:rPr lang="en-US" smtClean="0"/>
              <a:t>Name : Rakesh Kumar Sharma</a:t>
            </a:r>
            <a:endParaRPr lang="en-US"/>
          </a:p>
        </p:txBody>
      </p:sp>
      <p:sp>
        <p:nvSpPr>
          <p:cNvPr id="7" name="Slide Number Placeholder 6"/>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22CEE72-9D31-4972-8A1E-1F5A44D73176}" type="datetime1">
              <a:rPr lang="en-US" smtClean="0"/>
              <a:pPr/>
              <a:t>10/1/2020</a:t>
            </a:fld>
            <a:endParaRPr lang="en-US"/>
          </a:p>
        </p:txBody>
      </p:sp>
      <p:sp>
        <p:nvSpPr>
          <p:cNvPr id="8" name="Footer Placeholder 7"/>
          <p:cNvSpPr>
            <a:spLocks noGrp="1"/>
          </p:cNvSpPr>
          <p:nvPr>
            <p:ph type="ftr" sz="quarter" idx="11"/>
          </p:nvPr>
        </p:nvSpPr>
        <p:spPr/>
        <p:txBody>
          <a:bodyPr/>
          <a:lstStyle>
            <a:extLst/>
          </a:lstStyle>
          <a:p>
            <a:r>
              <a:rPr lang="en-US" smtClean="0"/>
              <a:t>Name : Rakesh Kumar Sharma</a:t>
            </a:r>
            <a:endParaRPr lang="en-US"/>
          </a:p>
        </p:txBody>
      </p:sp>
      <p:sp>
        <p:nvSpPr>
          <p:cNvPr id="9" name="Slide Number Placeholder 8"/>
          <p:cNvSpPr>
            <a:spLocks noGrp="1"/>
          </p:cNvSpPr>
          <p:nvPr>
            <p:ph type="sldNum" sz="quarter" idx="12"/>
          </p:nvPr>
        </p:nvSpPr>
        <p:spPr/>
        <p:txBody>
          <a:bodyPr/>
          <a:lstStyle>
            <a:extLst/>
          </a:lstStyle>
          <a:p>
            <a:fld id="{3A20E727-4C10-4FE1-9421-828E909A463B}"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219F9A4D-1B8F-4ADA-B843-BB1A0AAC46D3}" type="datetime1">
              <a:rPr lang="en-US" smtClean="0"/>
              <a:pPr/>
              <a:t>10/1/2020</a:t>
            </a:fld>
            <a:endParaRPr lang="en-US"/>
          </a:p>
        </p:txBody>
      </p:sp>
      <p:sp>
        <p:nvSpPr>
          <p:cNvPr id="4" name="Footer Placeholder 3"/>
          <p:cNvSpPr>
            <a:spLocks noGrp="1"/>
          </p:cNvSpPr>
          <p:nvPr>
            <p:ph type="ftr" sz="quarter" idx="11"/>
          </p:nvPr>
        </p:nvSpPr>
        <p:spPr/>
        <p:txBody>
          <a:bodyPr/>
          <a:lstStyle>
            <a:extLst/>
          </a:lstStyle>
          <a:p>
            <a:r>
              <a:rPr lang="en-US" smtClean="0"/>
              <a:t>Name : Rakesh Kumar Sharma</a:t>
            </a:r>
            <a:endParaRPr lang="en-US"/>
          </a:p>
        </p:txBody>
      </p:sp>
      <p:sp>
        <p:nvSpPr>
          <p:cNvPr id="5" name="Slide Number Placeholder 4"/>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1AB039E-16CA-418F-8CC9-DDC0F2919DCF}" type="datetime1">
              <a:rPr lang="en-US" smtClean="0"/>
              <a:pPr/>
              <a:t>10/1/2020</a:t>
            </a:fld>
            <a:endParaRPr lang="en-US"/>
          </a:p>
        </p:txBody>
      </p:sp>
      <p:sp>
        <p:nvSpPr>
          <p:cNvPr id="3" name="Footer Placeholder 2"/>
          <p:cNvSpPr>
            <a:spLocks noGrp="1"/>
          </p:cNvSpPr>
          <p:nvPr>
            <p:ph type="ftr" sz="quarter" idx="11"/>
          </p:nvPr>
        </p:nvSpPr>
        <p:spPr/>
        <p:txBody>
          <a:bodyPr/>
          <a:lstStyle>
            <a:extLst/>
          </a:lstStyle>
          <a:p>
            <a:r>
              <a:rPr lang="en-US" smtClean="0"/>
              <a:t>Name : Rakesh Kumar Sharma</a:t>
            </a:r>
            <a:endParaRPr lang="en-US"/>
          </a:p>
        </p:txBody>
      </p:sp>
      <p:sp>
        <p:nvSpPr>
          <p:cNvPr id="4" name="Slide Number Placeholder 3"/>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6DCAFCF-5168-471C-AC7C-533CBD38F4D5}" type="datetime1">
              <a:rPr lang="en-US" smtClean="0"/>
              <a:pPr/>
              <a:t>10/1/2020</a:t>
            </a:fld>
            <a:endParaRPr lang="en-US"/>
          </a:p>
        </p:txBody>
      </p:sp>
      <p:sp>
        <p:nvSpPr>
          <p:cNvPr id="6" name="Footer Placeholder 5"/>
          <p:cNvSpPr>
            <a:spLocks noGrp="1"/>
          </p:cNvSpPr>
          <p:nvPr>
            <p:ph type="ftr" sz="quarter" idx="11"/>
          </p:nvPr>
        </p:nvSpPr>
        <p:spPr/>
        <p:txBody>
          <a:bodyPr/>
          <a:lstStyle>
            <a:extLst/>
          </a:lstStyle>
          <a:p>
            <a:r>
              <a:rPr lang="en-US" smtClean="0"/>
              <a:t>Name : Rakesh Kumar Sharma</a:t>
            </a:r>
            <a:endParaRPr lang="en-US"/>
          </a:p>
        </p:txBody>
      </p:sp>
      <p:sp>
        <p:nvSpPr>
          <p:cNvPr id="7" name="Slide Number Placeholder 6"/>
          <p:cNvSpPr>
            <a:spLocks noGrp="1"/>
          </p:cNvSpPr>
          <p:nvPr>
            <p:ph type="sldNum" sz="quarter" idx="12"/>
          </p:nvPr>
        </p:nvSpPr>
        <p:spPr/>
        <p:txBody>
          <a:bodyPr/>
          <a:lstStyle>
            <a:extLst/>
          </a:lstStyle>
          <a:p>
            <a:fld id="{3A20E727-4C10-4FE1-9421-828E909A46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248ED02F-6D84-4C6E-AB97-F5A113ABDF1A}" type="datetime1">
              <a:rPr lang="en-US" smtClean="0"/>
              <a:pPr/>
              <a:t>10/1/2020</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r>
              <a:rPr lang="en-US" smtClean="0"/>
              <a:t>Name : Rakesh Kumar Sharma</a:t>
            </a:r>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3A20E727-4C10-4FE1-9421-828E909A46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33B8C4D6-C667-472E-98A7-489518963753}" type="datetime1">
              <a:rPr lang="en-US" smtClean="0"/>
              <a:pPr/>
              <a:t>10/1/2020</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r>
              <a:rPr lang="en-US" smtClean="0"/>
              <a:t>Name : Rakesh Kumar Sharma</a:t>
            </a:r>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3A20E727-4C10-4FE1-9421-828E909A463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0"/>
            <a:ext cx="8676456" cy="6858000"/>
          </a:xfrm>
        </p:spPr>
        <p:txBody>
          <a:bodyPr>
            <a:normAutofit fontScale="92500" lnSpcReduction="10000"/>
          </a:bodyPr>
          <a:lstStyle/>
          <a:p>
            <a:pPr algn="ctr"/>
            <a:r>
              <a:rPr lang="en-IN" altLang="en-US" sz="2800" b="1" dirty="0" smtClean="0">
                <a:latin typeface="Times New Roman" panose="02020603050405020304" pitchFamily="18" charset="0"/>
                <a:cs typeface="Times New Roman" panose="02020603050405020304" pitchFamily="18" charset="0"/>
              </a:rPr>
              <a:t>A</a:t>
            </a:r>
            <a:br>
              <a:rPr lang="en-IN" altLang="en-US" sz="2800" b="1" dirty="0" smtClean="0">
                <a:latin typeface="Times New Roman" panose="02020603050405020304" pitchFamily="18" charset="0"/>
                <a:cs typeface="Times New Roman" panose="02020603050405020304" pitchFamily="18" charset="0"/>
              </a:rPr>
            </a:br>
            <a:r>
              <a:rPr lang="en-IN" altLang="en-US" sz="2800" b="1" dirty="0" smtClean="0">
                <a:latin typeface="Times New Roman" panose="02020603050405020304" pitchFamily="18" charset="0"/>
                <a:cs typeface="Times New Roman" panose="02020603050405020304" pitchFamily="18" charset="0"/>
              </a:rPr>
              <a:t>Project Presented</a:t>
            </a:r>
            <a:br>
              <a:rPr lang="en-IN" altLang="en-US" sz="2800" b="1" dirty="0" smtClean="0">
                <a:latin typeface="Times New Roman" panose="02020603050405020304" pitchFamily="18" charset="0"/>
                <a:cs typeface="Times New Roman" panose="02020603050405020304" pitchFamily="18" charset="0"/>
              </a:rPr>
            </a:br>
            <a:r>
              <a:rPr lang="en-IN" altLang="en-US" sz="2800" b="1" dirty="0" smtClean="0">
                <a:latin typeface="Times New Roman" panose="02020603050405020304" pitchFamily="18" charset="0"/>
                <a:cs typeface="Times New Roman" panose="02020603050405020304" pitchFamily="18" charset="0"/>
              </a:rPr>
              <a:t>On </a:t>
            </a:r>
          </a:p>
          <a:p>
            <a:pPr algn="ctr"/>
            <a:r>
              <a:rPr lang="en-IN" altLang="en-US" sz="2800" b="1" dirty="0" smtClean="0">
                <a:latin typeface="Times New Roman" panose="02020603050405020304" pitchFamily="18" charset="0"/>
                <a:cs typeface="Times New Roman" panose="02020603050405020304" pitchFamily="18" charset="0"/>
              </a:rPr>
              <a:t>“</a:t>
            </a:r>
            <a:r>
              <a:rPr lang="en-IN" altLang="en-US" sz="2800" b="1" dirty="0" smtClean="0">
                <a:solidFill>
                  <a:srgbClr val="FFC000"/>
                </a:solidFill>
                <a:latin typeface="Times New Roman" panose="02020603050405020304" pitchFamily="18" charset="0"/>
                <a:cs typeface="Times New Roman" panose="02020603050405020304" pitchFamily="18" charset="0"/>
              </a:rPr>
              <a:t>BENEFICIARY SELECTION SYSTEM FOR WCD</a:t>
            </a:r>
            <a:r>
              <a:rPr lang="en-IN" altLang="en-US" sz="2800" b="1" dirty="0" smtClean="0">
                <a:latin typeface="Times New Roman" panose="02020603050405020304" pitchFamily="18" charset="0"/>
                <a:cs typeface="Times New Roman" panose="02020603050405020304" pitchFamily="18" charset="0"/>
              </a:rPr>
              <a:t>”     </a:t>
            </a:r>
            <a:r>
              <a:rPr lang="en-IN" altLang="en-US" dirty="0" smtClean="0">
                <a:latin typeface="Times New Roman" panose="02020603050405020304" pitchFamily="18" charset="0"/>
                <a:cs typeface="Times New Roman" panose="02020603050405020304" pitchFamily="18" charset="0"/>
              </a:rPr>
              <a:t/>
            </a:r>
            <a:br>
              <a:rPr lang="en-IN" altLang="en-US" dirty="0" smtClean="0">
                <a:latin typeface="Times New Roman" panose="02020603050405020304" pitchFamily="18" charset="0"/>
                <a:cs typeface="Times New Roman" panose="02020603050405020304" pitchFamily="18" charset="0"/>
              </a:rPr>
            </a:br>
            <a:r>
              <a:rPr lang="en-IN" altLang="en-US" dirty="0" smtClean="0">
                <a:latin typeface="Times New Roman" panose="02020603050405020304" pitchFamily="18" charset="0"/>
                <a:cs typeface="Times New Roman" panose="02020603050405020304" pitchFamily="18" charset="0"/>
              </a:rPr>
              <a:t>                              </a:t>
            </a:r>
            <a:br>
              <a:rPr lang="en-IN" altLang="en-US" dirty="0" smtClean="0">
                <a:latin typeface="Times New Roman" panose="02020603050405020304" pitchFamily="18" charset="0"/>
                <a:cs typeface="Times New Roman" panose="02020603050405020304" pitchFamily="18" charset="0"/>
              </a:rPr>
            </a:br>
            <a:r>
              <a:rPr lang="en-IN" altLang="en-US" dirty="0" smtClean="0">
                <a:latin typeface="Times New Roman" panose="02020603050405020304" pitchFamily="18" charset="0"/>
                <a:cs typeface="Times New Roman" panose="02020603050405020304" pitchFamily="18" charset="0"/>
              </a:rPr>
              <a:t>                  		                                          </a:t>
            </a:r>
            <a:r>
              <a:rPr lang="en-IN" altLang="en-US" sz="2400" dirty="0" smtClean="0">
                <a:latin typeface="Times New Roman" panose="02020603050405020304" pitchFamily="18" charset="0"/>
                <a:cs typeface="Times New Roman" panose="02020603050405020304" pitchFamily="18" charset="0"/>
              </a:rPr>
              <a:t>    </a:t>
            </a:r>
            <a:r>
              <a:rPr lang="en-IN" altLang="en-US" sz="2400" b="1" dirty="0" smtClean="0">
                <a:latin typeface="Times New Roman" panose="02020603050405020304" pitchFamily="18" charset="0"/>
                <a:cs typeface="Times New Roman" panose="02020603050405020304" pitchFamily="18" charset="0"/>
              </a:rPr>
              <a:t> </a:t>
            </a:r>
          </a:p>
          <a:p>
            <a:pPr algn="ctr"/>
            <a:r>
              <a:rPr lang="en-IN" altLang="en-US" sz="2400" b="1" dirty="0" smtClean="0">
                <a:latin typeface="Times New Roman" panose="02020603050405020304" pitchFamily="18" charset="0"/>
                <a:cs typeface="Times New Roman" panose="02020603050405020304" pitchFamily="18" charset="0"/>
              </a:rPr>
              <a:t>Presented By</a:t>
            </a:r>
            <a:br>
              <a:rPr lang="en-IN" altLang="en-US" sz="2400" b="1" dirty="0" smtClean="0">
                <a:latin typeface="Times New Roman" panose="02020603050405020304" pitchFamily="18" charset="0"/>
                <a:cs typeface="Times New Roman" panose="02020603050405020304" pitchFamily="18" charset="0"/>
              </a:rPr>
            </a:br>
            <a:r>
              <a:rPr lang="en-IN" altLang="en-US" sz="1800" b="1" dirty="0" smtClean="0">
                <a:latin typeface="Times New Roman" panose="02020603050405020304" pitchFamily="18" charset="0"/>
                <a:cs typeface="Times New Roman" panose="02020603050405020304" pitchFamily="18" charset="0"/>
              </a:rPr>
              <a:t>Rakesh Kumar Sharma</a:t>
            </a:r>
            <a:br>
              <a:rPr lang="en-IN" altLang="en-US" sz="1800" b="1" dirty="0" smtClean="0">
                <a:latin typeface="Times New Roman" panose="02020603050405020304" pitchFamily="18" charset="0"/>
                <a:cs typeface="Times New Roman" panose="02020603050405020304" pitchFamily="18" charset="0"/>
              </a:rPr>
            </a:br>
            <a:r>
              <a:rPr lang="en-IN" altLang="en-US" sz="1800" b="1" dirty="0" smtClean="0">
                <a:latin typeface="Times New Roman" panose="02020603050405020304" pitchFamily="18" charset="0"/>
                <a:cs typeface="Times New Roman" panose="02020603050405020304" pitchFamily="18" charset="0"/>
              </a:rPr>
              <a:t>MCA -VI Sem.</a:t>
            </a:r>
            <a:br>
              <a:rPr lang="en-IN" altLang="en-US" sz="1800" b="1" dirty="0" smtClean="0">
                <a:latin typeface="Times New Roman" panose="02020603050405020304" pitchFamily="18" charset="0"/>
                <a:cs typeface="Times New Roman" panose="02020603050405020304" pitchFamily="18" charset="0"/>
              </a:rPr>
            </a:br>
            <a:r>
              <a:rPr lang="en-IN" altLang="en-US" sz="1800" b="1" dirty="0" smtClean="0">
                <a:latin typeface="Times New Roman" panose="02020603050405020304" pitchFamily="18" charset="0"/>
                <a:cs typeface="Times New Roman" panose="02020603050405020304" pitchFamily="18" charset="0"/>
              </a:rPr>
              <a:t>Roll No. 0001752817</a:t>
            </a:r>
          </a:p>
          <a:p>
            <a:pPr algn="ctr"/>
            <a:r>
              <a:rPr lang="en-IN" altLang="en-US" sz="1800" b="1" dirty="0" smtClean="0">
                <a:latin typeface="Times New Roman" panose="02020603050405020304" pitchFamily="18" charset="0"/>
                <a:cs typeface="Times New Roman" panose="02020603050405020304" pitchFamily="18" charset="0"/>
              </a:rPr>
              <a:t>Year : 2019-2020</a:t>
            </a:r>
          </a:p>
          <a:p>
            <a:pPr algn="just"/>
            <a:r>
              <a:rPr lang="en-IN" altLang="en-US" sz="1800" b="1" dirty="0" smtClean="0">
                <a:latin typeface="Times New Roman" panose="02020603050405020304" pitchFamily="18" charset="0"/>
                <a:cs typeface="Times New Roman" panose="02020603050405020304" pitchFamily="18" charset="0"/>
              </a:rPr>
              <a:t/>
            </a:r>
            <a:br>
              <a:rPr lang="en-IN" altLang="en-US" sz="1800" b="1" dirty="0" smtClean="0">
                <a:latin typeface="Times New Roman" panose="02020603050405020304" pitchFamily="18" charset="0"/>
                <a:cs typeface="Times New Roman" panose="02020603050405020304" pitchFamily="18" charset="0"/>
              </a:rPr>
            </a:br>
            <a:r>
              <a:rPr lang="en-IN" altLang="en-US" dirty="0" smtClean="0">
                <a:latin typeface="Times New Roman" panose="02020603050405020304" pitchFamily="18" charset="0"/>
                <a:cs typeface="Times New Roman" panose="02020603050405020304" pitchFamily="18" charset="0"/>
              </a:rPr>
              <a:t/>
            </a:r>
            <a:br>
              <a:rPr lang="en-IN" altLang="en-US" dirty="0" smtClean="0">
                <a:latin typeface="Times New Roman" panose="02020603050405020304" pitchFamily="18" charset="0"/>
                <a:cs typeface="Times New Roman" panose="02020603050405020304" pitchFamily="18" charset="0"/>
              </a:rPr>
            </a:br>
            <a:r>
              <a:rPr lang="en-IN" altLang="en-US" b="1" u="sng" dirty="0" smtClean="0">
                <a:solidFill>
                  <a:schemeClr val="accent2">
                    <a:lumMod val="20000"/>
                    <a:lumOff val="80000"/>
                  </a:schemeClr>
                </a:solidFill>
                <a:latin typeface="Times New Roman" panose="02020603050405020304" pitchFamily="18" charset="0"/>
                <a:cs typeface="Times New Roman" panose="02020603050405020304" pitchFamily="18" charset="0"/>
              </a:rPr>
              <a:t>Internal guide:</a:t>
            </a:r>
            <a:r>
              <a:rPr lang="en-IN" altLang="en-US" b="1" dirty="0" smtClean="0">
                <a:solidFill>
                  <a:schemeClr val="accent2">
                    <a:lumMod val="20000"/>
                    <a:lumOff val="80000"/>
                  </a:schemeClr>
                </a:solidFill>
                <a:latin typeface="Times New Roman" panose="02020603050405020304" pitchFamily="18" charset="0"/>
                <a:cs typeface="Times New Roman" panose="02020603050405020304" pitchFamily="18" charset="0"/>
              </a:rPr>
              <a:t>	</a:t>
            </a:r>
            <a:r>
              <a:rPr lang="en-IN" altLang="en-US" b="1" dirty="0" smtClean="0">
                <a:latin typeface="Times New Roman" panose="02020603050405020304" pitchFamily="18" charset="0"/>
                <a:cs typeface="Times New Roman" panose="02020603050405020304" pitchFamily="18" charset="0"/>
              </a:rPr>
              <a:t>		</a:t>
            </a:r>
            <a:r>
              <a:rPr lang="en-IN" altLang="en-US" b="1" dirty="0" smtClean="0">
                <a:solidFill>
                  <a:schemeClr val="accent2">
                    <a:lumMod val="20000"/>
                    <a:lumOff val="80000"/>
                  </a:schemeClr>
                </a:solidFill>
                <a:latin typeface="Times New Roman" panose="02020603050405020304" pitchFamily="18" charset="0"/>
                <a:cs typeface="Times New Roman" panose="02020603050405020304" pitchFamily="18" charset="0"/>
              </a:rPr>
              <a:t>                                                      </a:t>
            </a:r>
            <a:r>
              <a:rPr lang="en-IN" altLang="en-US" b="1" u="sng" dirty="0" smtClean="0">
                <a:solidFill>
                  <a:schemeClr val="accent2">
                    <a:lumMod val="20000"/>
                    <a:lumOff val="80000"/>
                  </a:schemeClr>
                </a:solidFill>
                <a:latin typeface="Times New Roman" panose="02020603050405020304" pitchFamily="18" charset="0"/>
                <a:cs typeface="Times New Roman" panose="02020603050405020304" pitchFamily="18" charset="0"/>
              </a:rPr>
              <a:t>Project Guide:</a:t>
            </a:r>
          </a:p>
          <a:p>
            <a:r>
              <a:rPr lang="en-IN" altLang="en-US" b="1" dirty="0" smtClean="0">
                <a:latin typeface="Times New Roman" panose="02020603050405020304" pitchFamily="18" charset="0"/>
                <a:cs typeface="Times New Roman" panose="02020603050405020304" pitchFamily="18" charset="0"/>
              </a:rPr>
              <a:t>Dr. V.K. Patle            			                  Mr. Ashok Kumar Banjare </a:t>
            </a:r>
            <a:r>
              <a:rPr lang="en-IN" altLang="en-US" dirty="0" smtClean="0">
                <a:latin typeface="Times New Roman" panose="02020603050405020304" pitchFamily="18" charset="0"/>
                <a:cs typeface="Times New Roman" panose="02020603050405020304" pitchFamily="18" charset="0"/>
              </a:rPr>
              <a:t/>
            </a:r>
            <a:br>
              <a:rPr lang="en-IN" altLang="en-US" dirty="0" smtClean="0">
                <a:latin typeface="Times New Roman" panose="02020603050405020304" pitchFamily="18" charset="0"/>
                <a:cs typeface="Times New Roman" panose="02020603050405020304" pitchFamily="18" charset="0"/>
              </a:rPr>
            </a:br>
            <a:r>
              <a:rPr lang="en-US" dirty="0" smtClean="0">
                <a:latin typeface="Times New Roman" pitchFamily="18" charset="0"/>
                <a:cs typeface="Times New Roman" pitchFamily="18" charset="0"/>
              </a:rPr>
              <a:t>Assistant Professor</a:t>
            </a:r>
            <a:r>
              <a:rPr lang="en-US" b="1" dirty="0" smtClean="0"/>
              <a:t>	</a:t>
            </a:r>
            <a:r>
              <a:rPr lang="en-IN" altLang="en-US" dirty="0" smtClean="0">
                <a:latin typeface="Times New Roman" panose="02020603050405020304" pitchFamily="18" charset="0"/>
                <a:cs typeface="Times New Roman" panose="02020603050405020304" pitchFamily="18" charset="0"/>
              </a:rPr>
              <a:t>		                             Sr. Technical Director                 </a:t>
            </a:r>
            <a:br>
              <a:rPr lang="en-IN" altLang="en-US" dirty="0" smtClean="0">
                <a:latin typeface="Times New Roman" panose="02020603050405020304" pitchFamily="18" charset="0"/>
                <a:cs typeface="Times New Roman" panose="02020603050405020304" pitchFamily="18" charset="0"/>
              </a:rPr>
            </a:br>
            <a:r>
              <a:rPr lang="en-IN" altLang="en-US" dirty="0" smtClean="0">
                <a:latin typeface="Times New Roman" panose="02020603050405020304" pitchFamily="18" charset="0"/>
                <a:cs typeface="Times New Roman" panose="02020603050405020304" pitchFamily="18" charset="0"/>
              </a:rPr>
              <a:t>S.o.S in Computer Science &amp; IT     		                        NIC, Mahanadi Bhawan,                                                                </a:t>
            </a:r>
            <a:br>
              <a:rPr lang="en-IN" altLang="en-US" dirty="0" smtClean="0">
                <a:latin typeface="Times New Roman" panose="02020603050405020304" pitchFamily="18" charset="0"/>
                <a:cs typeface="Times New Roman" panose="02020603050405020304" pitchFamily="18" charset="0"/>
              </a:rPr>
            </a:br>
            <a:r>
              <a:rPr lang="en-IN" altLang="en-US" dirty="0" smtClean="0">
                <a:latin typeface="Times New Roman" panose="02020603050405020304" pitchFamily="18" charset="0"/>
                <a:cs typeface="Times New Roman" panose="02020603050405020304" pitchFamily="18" charset="0"/>
              </a:rPr>
              <a:t>PT.RSU , Raipur(C.G)			                                  Atal Nagar  (C.G.)</a:t>
            </a:r>
          </a:p>
          <a:p>
            <a:r>
              <a:rPr lang="en-IN" altLang="en-US" dirty="0" smtClean="0">
                <a:latin typeface="Times New Roman" panose="02020603050405020304" pitchFamily="18" charset="0"/>
                <a:cs typeface="Times New Roman" panose="02020603050405020304" pitchFamily="18" charset="0"/>
              </a:rPr>
              <a:t> </a:t>
            </a:r>
          </a:p>
          <a:p>
            <a:pPr algn="ctr"/>
            <a:r>
              <a:rPr lang="en-US" b="1" dirty="0" smtClean="0"/>
              <a:t>Submitted to</a:t>
            </a:r>
            <a:endParaRPr lang="en-IN" altLang="en-US" dirty="0" smtClean="0">
              <a:latin typeface="Times New Roman" panose="02020603050405020304" pitchFamily="18" charset="0"/>
              <a:cs typeface="Times New Roman" panose="02020603050405020304" pitchFamily="18" charset="0"/>
            </a:endParaRPr>
          </a:p>
          <a:p>
            <a:pPr algn="ctr"/>
            <a:r>
              <a:rPr lang="en-US" b="1" dirty="0" smtClean="0">
                <a:solidFill>
                  <a:schemeClr val="accent3">
                    <a:lumMod val="20000"/>
                    <a:lumOff val="80000"/>
                  </a:schemeClr>
                </a:solidFill>
              </a:rPr>
              <a:t>S.o.S in Computer Science&amp; Information Technology</a:t>
            </a:r>
            <a:endParaRPr lang="en-IN" dirty="0" smtClean="0">
              <a:solidFill>
                <a:schemeClr val="accent3">
                  <a:lumMod val="20000"/>
                  <a:lumOff val="80000"/>
                </a:schemeClr>
              </a:solidFill>
            </a:endParaRPr>
          </a:p>
          <a:p>
            <a:pPr algn="ctr"/>
            <a:r>
              <a:rPr lang="en-US" b="1" dirty="0" smtClean="0">
                <a:solidFill>
                  <a:schemeClr val="accent3">
                    <a:lumMod val="20000"/>
                    <a:lumOff val="80000"/>
                  </a:schemeClr>
                </a:solidFill>
              </a:rPr>
              <a:t>Pt. Ravishankar Shukla University, Raipur</a:t>
            </a:r>
            <a:endParaRPr lang="en-IN" dirty="0" smtClean="0">
              <a:solidFill>
                <a:schemeClr val="accent3">
                  <a:lumMod val="20000"/>
                  <a:lumOff val="80000"/>
                </a:schemeClr>
              </a:solidFill>
            </a:endParaRPr>
          </a:p>
          <a:p>
            <a:pPr algn="ctr"/>
            <a:r>
              <a:rPr lang="en-US" b="1" dirty="0" smtClean="0">
                <a:solidFill>
                  <a:schemeClr val="accent3">
                    <a:lumMod val="20000"/>
                    <a:lumOff val="80000"/>
                  </a:schemeClr>
                </a:solidFill>
              </a:rPr>
              <a:t>Chhattisgarh</a:t>
            </a:r>
            <a:endParaRPr lang="en-IN" dirty="0" smtClean="0">
              <a:solidFill>
                <a:schemeClr val="accent3">
                  <a:lumMod val="20000"/>
                  <a:lumOff val="80000"/>
                </a:schemeClr>
              </a:solidFill>
            </a:endParaRP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2400" cy="914400"/>
          </a:xfrm>
        </p:spPr>
        <p:txBody>
          <a:bodyPr/>
          <a:lstStyle/>
          <a:p>
            <a:r>
              <a:rPr lang="en-US" altLang="en-US" u="sng" dirty="0" smtClean="0"/>
              <a:t>FLOWCHART</a:t>
            </a:r>
            <a:r>
              <a:rPr lang="en-IN" altLang="en-US" dirty="0" smtClean="0">
                <a:solidFill>
                  <a:schemeClr val="accent3">
                    <a:lumMod val="60000"/>
                    <a:lumOff val="40000"/>
                  </a:schemeClr>
                </a:solidFill>
              </a:rPr>
              <a:t/>
            </a:r>
            <a:br>
              <a:rPr lang="en-IN" altLang="en-US" dirty="0" smtClean="0">
                <a:solidFill>
                  <a:schemeClr val="accent3">
                    <a:lumMod val="60000"/>
                    <a:lumOff val="40000"/>
                  </a:schemeClr>
                </a:solidFill>
              </a:rPr>
            </a:br>
            <a:endParaRPr lang="en-IN" dirty="0"/>
          </a:p>
        </p:txBody>
      </p:sp>
      <p:sp>
        <p:nvSpPr>
          <p:cNvPr id="4" name="Date Placeholder 3"/>
          <p:cNvSpPr>
            <a:spLocks noGrp="1"/>
          </p:cNvSpPr>
          <p:nvPr>
            <p:ph type="dt" sz="half" idx="10"/>
          </p:nvPr>
        </p:nvSpPr>
        <p:spPr/>
        <p:txBody>
          <a:bodyPr/>
          <a:lstStyle/>
          <a:p>
            <a:fld id="{4B931A34-E1D2-47C3-9DFE-E9BA53C3B6B3}"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10</a:t>
            </a:fld>
            <a:endParaRPr lang="en-US"/>
          </a:p>
        </p:txBody>
      </p:sp>
      <p:pic>
        <p:nvPicPr>
          <p:cNvPr id="1070" name="Picture 46"/>
          <p:cNvPicPr>
            <a:picLocks noChangeAspect="1" noChangeArrowheads="1"/>
          </p:cNvPicPr>
          <p:nvPr/>
        </p:nvPicPr>
        <p:blipFill>
          <a:blip r:embed="rId2" cstate="print"/>
          <a:srcRect/>
          <a:stretch>
            <a:fillRect/>
          </a:stretch>
        </p:blipFill>
        <p:spPr bwMode="auto">
          <a:xfrm>
            <a:off x="3419872" y="260648"/>
            <a:ext cx="5334347" cy="61206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136904" cy="692696"/>
          </a:xfrm>
        </p:spPr>
        <p:txBody>
          <a:bodyPr/>
          <a:lstStyle/>
          <a:p>
            <a:r>
              <a:rPr lang="en-US" u="sng" dirty="0" smtClean="0"/>
              <a:t>ER DAIGRAM</a:t>
            </a:r>
            <a:endParaRPr lang="en-IN" dirty="0"/>
          </a:p>
        </p:txBody>
      </p:sp>
      <p:sp>
        <p:nvSpPr>
          <p:cNvPr id="4" name="Date Placeholder 3"/>
          <p:cNvSpPr>
            <a:spLocks noGrp="1"/>
          </p:cNvSpPr>
          <p:nvPr>
            <p:ph type="dt" sz="half" idx="10"/>
          </p:nvPr>
        </p:nvSpPr>
        <p:spPr/>
        <p:txBody>
          <a:bodyPr/>
          <a:lstStyle/>
          <a:p>
            <a:fld id="{A2616680-CEEA-4821-B88D-B96570D8FB2F}"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11</a:t>
            </a:fld>
            <a:endParaRPr lang="en-US"/>
          </a:p>
        </p:txBody>
      </p:sp>
      <p:pic>
        <p:nvPicPr>
          <p:cNvPr id="1027" name="Picture 3"/>
          <p:cNvPicPr>
            <a:picLocks noChangeAspect="1" noChangeArrowheads="1"/>
          </p:cNvPicPr>
          <p:nvPr/>
        </p:nvPicPr>
        <p:blipFill>
          <a:blip r:embed="rId2" cstate="print"/>
          <a:srcRect l="16537" t="25200" r="17904" b="11801"/>
          <a:stretch>
            <a:fillRect/>
          </a:stretch>
        </p:blipFill>
        <p:spPr bwMode="auto">
          <a:xfrm>
            <a:off x="539552" y="764704"/>
            <a:ext cx="8392532" cy="54726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76C0F4-9082-47CB-B482-9DD521AFCAAC}"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12</a:t>
            </a:fld>
            <a:endParaRPr lang="en-US"/>
          </a:p>
        </p:txBody>
      </p:sp>
      <p:pic>
        <p:nvPicPr>
          <p:cNvPr id="2050" name="Picture 2"/>
          <p:cNvPicPr>
            <a:picLocks noChangeAspect="1" noChangeArrowheads="1"/>
          </p:cNvPicPr>
          <p:nvPr/>
        </p:nvPicPr>
        <p:blipFill>
          <a:blip r:embed="rId2" cstate="print"/>
          <a:srcRect l="15647" t="17450" r="17023" b="6951"/>
          <a:stretch>
            <a:fillRect/>
          </a:stretch>
        </p:blipFill>
        <p:spPr bwMode="auto">
          <a:xfrm>
            <a:off x="539552" y="144016"/>
            <a:ext cx="8424936" cy="6237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TESTING</a:t>
            </a:r>
            <a:endParaRPr lang="en-IN" dirty="0"/>
          </a:p>
        </p:txBody>
      </p:sp>
      <p:sp>
        <p:nvSpPr>
          <p:cNvPr id="3" name="Content Placeholder 2"/>
          <p:cNvSpPr>
            <a:spLocks noGrp="1"/>
          </p:cNvSpPr>
          <p:nvPr>
            <p:ph idx="1"/>
          </p:nvPr>
        </p:nvSpPr>
        <p:spPr>
          <a:xfrm>
            <a:off x="467544" y="1340768"/>
            <a:ext cx="8496944" cy="5014792"/>
          </a:xfrm>
        </p:spPr>
        <p:txBody>
          <a:bodyPr>
            <a:normAutofit fontScale="70000" lnSpcReduction="20000"/>
          </a:bodyPr>
          <a:lstStyle/>
          <a:p>
            <a:pPr algn="just"/>
            <a:r>
              <a:rPr lang="en-IN" dirty="0" smtClean="0"/>
              <a:t>Testing is the process of detecting errors. Testing performs a very critical role for quality assurance and for ensuring the reliability of software and application. </a:t>
            </a:r>
            <a:br>
              <a:rPr lang="en-IN" dirty="0" smtClean="0"/>
            </a:br>
            <a:endParaRPr lang="en-IN" dirty="0" smtClean="0"/>
          </a:p>
          <a:p>
            <a:pPr algn="just"/>
            <a:r>
              <a:rPr lang="en-IN" dirty="0" smtClean="0">
                <a:solidFill>
                  <a:schemeClr val="accent1">
                    <a:lumMod val="60000"/>
                    <a:lumOff val="40000"/>
                  </a:schemeClr>
                </a:solidFill>
              </a:rPr>
              <a:t>White Box Testing: In the project, based on an analysis of the internal structure design/implementation of the component or system. </a:t>
            </a:r>
          </a:p>
          <a:p>
            <a:pPr algn="just">
              <a:buNone/>
            </a:pPr>
            <a:r>
              <a:rPr lang="en-IN" dirty="0" smtClean="0">
                <a:solidFill>
                  <a:schemeClr val="accent1">
                    <a:lumMod val="60000"/>
                    <a:lumOff val="40000"/>
                  </a:schemeClr>
                </a:solidFill>
              </a:rPr>
              <a:t>	- Unit testing </a:t>
            </a:r>
          </a:p>
          <a:p>
            <a:pPr algn="just">
              <a:buNone/>
            </a:pPr>
            <a:r>
              <a:rPr lang="en-IN" dirty="0" smtClean="0">
                <a:solidFill>
                  <a:schemeClr val="accent1">
                    <a:lumMod val="60000"/>
                    <a:lumOff val="40000"/>
                  </a:schemeClr>
                </a:solidFill>
              </a:rPr>
              <a:t>	- Integration testing</a:t>
            </a:r>
          </a:p>
          <a:p>
            <a:pPr algn="just"/>
            <a:endParaRPr lang="en-IN" dirty="0" smtClean="0"/>
          </a:p>
          <a:p>
            <a:pPr algn="just"/>
            <a:r>
              <a:rPr lang="en-IN" dirty="0" smtClean="0"/>
              <a:t>Black Box Testing: Black Box Testing is a software testing method in which the internal structure / design / implementation of the item being tested is not known to the tester. In this testing tester has not required the programming knowledge and implementation knowledge . </a:t>
            </a:r>
          </a:p>
          <a:p>
            <a:pPr algn="just">
              <a:buNone/>
            </a:pPr>
            <a:r>
              <a:rPr lang="en-IN" dirty="0" smtClean="0"/>
              <a:t>	- System testing</a:t>
            </a:r>
          </a:p>
          <a:p>
            <a:pPr algn="just"/>
            <a:endParaRPr lang="en-IN" dirty="0"/>
          </a:p>
        </p:txBody>
      </p:sp>
      <p:sp>
        <p:nvSpPr>
          <p:cNvPr id="4" name="Date Placeholder 3"/>
          <p:cNvSpPr>
            <a:spLocks noGrp="1"/>
          </p:cNvSpPr>
          <p:nvPr>
            <p:ph type="dt" sz="half" idx="10"/>
          </p:nvPr>
        </p:nvSpPr>
        <p:spPr/>
        <p:txBody>
          <a:bodyPr/>
          <a:lstStyle/>
          <a:p>
            <a:fld id="{077BD045-943A-47C9-9159-CBB5466F3A55}"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820472" cy="914400"/>
          </a:xfrm>
        </p:spPr>
        <p:txBody>
          <a:bodyPr/>
          <a:lstStyle/>
          <a:p>
            <a:r>
              <a:rPr lang="en-US" u="sng" dirty="0" smtClean="0"/>
              <a:t>INPUT &amp; OUTPUT FORMS </a:t>
            </a:r>
            <a:r>
              <a:rPr lang="en-US" sz="2400" u="sng" dirty="0" smtClean="0"/>
              <a:t>(Welcome Forms)</a:t>
            </a:r>
            <a:endParaRPr lang="en-IN" dirty="0"/>
          </a:p>
        </p:txBody>
      </p:sp>
      <p:sp>
        <p:nvSpPr>
          <p:cNvPr id="4" name="Date Placeholder 3"/>
          <p:cNvSpPr>
            <a:spLocks noGrp="1"/>
          </p:cNvSpPr>
          <p:nvPr>
            <p:ph type="dt" sz="half" idx="10"/>
          </p:nvPr>
        </p:nvSpPr>
        <p:spPr/>
        <p:txBody>
          <a:bodyPr/>
          <a:lstStyle/>
          <a:p>
            <a:fld id="{B74CDDF8-0684-48A6-8090-2C5EEB0075F2}"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14</a:t>
            </a:fld>
            <a:endParaRPr lang="en-US"/>
          </a:p>
        </p:txBody>
      </p:sp>
      <p:pic>
        <p:nvPicPr>
          <p:cNvPr id="7" name="Content Placeholder 6" descr="C:\Users\Rukhsar Mirza\Videos\Captures\हितग्राही चयन प्रणाली - Google Chrome 14-07-2020 10_48_45.png"/>
          <p:cNvPicPr>
            <a:picLocks noGrp="1"/>
          </p:cNvPicPr>
          <p:nvPr>
            <p:ph idx="1"/>
          </p:nvPr>
        </p:nvPicPr>
        <p:blipFill>
          <a:blip r:embed="rId2" cstate="print"/>
          <a:srcRect/>
          <a:stretch>
            <a:fillRect/>
          </a:stretch>
        </p:blipFill>
        <p:spPr bwMode="auto">
          <a:xfrm>
            <a:off x="539552" y="836712"/>
            <a:ext cx="8424936" cy="554461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7772400" cy="914400"/>
          </a:xfrm>
        </p:spPr>
        <p:txBody>
          <a:bodyPr/>
          <a:lstStyle/>
          <a:p>
            <a:pPr lvl="1"/>
            <a:r>
              <a:rPr lang="en-IN" cap="small" dirty="0">
                <a:solidFill>
                  <a:schemeClr val="tx1"/>
                </a:solidFill>
              </a:rPr>
              <a:t>Departmental </a:t>
            </a:r>
            <a:r>
              <a:rPr lang="en-IN" cap="small" dirty="0" smtClean="0">
                <a:solidFill>
                  <a:schemeClr val="tx1"/>
                </a:solidFill>
              </a:rPr>
              <a:t>Scheme Forms</a:t>
            </a:r>
            <a:endParaRPr lang="en-IN" sz="1400" dirty="0">
              <a:solidFill>
                <a:schemeClr val="tx1"/>
              </a:solidFill>
            </a:endParaRPr>
          </a:p>
        </p:txBody>
      </p:sp>
      <p:sp>
        <p:nvSpPr>
          <p:cNvPr id="4" name="Date Placeholder 3"/>
          <p:cNvSpPr>
            <a:spLocks noGrp="1"/>
          </p:cNvSpPr>
          <p:nvPr>
            <p:ph type="dt" sz="half" idx="10"/>
          </p:nvPr>
        </p:nvSpPr>
        <p:spPr/>
        <p:txBody>
          <a:bodyPr/>
          <a:lstStyle/>
          <a:p>
            <a:fld id="{78F6F79D-7FB8-4E3D-A4F7-44CC8B0DBDCF}"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15</a:t>
            </a:fld>
            <a:endParaRPr lang="en-US"/>
          </a:p>
        </p:txBody>
      </p:sp>
      <p:pic>
        <p:nvPicPr>
          <p:cNvPr id="7" name="Content Placeholder 6" descr="C:\Users\Rukhsar Mirza\Videos\Captures\हितग्राही चयन प्रणाली - Google Chrome 14-07-2020 10_49_11.png"/>
          <p:cNvPicPr>
            <a:picLocks noGrp="1"/>
          </p:cNvPicPr>
          <p:nvPr>
            <p:ph idx="1"/>
          </p:nvPr>
        </p:nvPicPr>
        <p:blipFill>
          <a:blip r:embed="rId2" cstate="print"/>
          <a:srcRect/>
          <a:stretch>
            <a:fillRect/>
          </a:stretch>
        </p:blipFill>
        <p:spPr bwMode="auto">
          <a:xfrm>
            <a:off x="539552" y="476672"/>
            <a:ext cx="8424936" cy="590465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7772400" cy="914400"/>
          </a:xfrm>
        </p:spPr>
        <p:txBody>
          <a:bodyPr/>
          <a:lstStyle/>
          <a:p>
            <a:pPr lvl="1"/>
            <a:r>
              <a:rPr lang="en-IN" cap="small" dirty="0">
                <a:solidFill>
                  <a:schemeClr val="tx1"/>
                </a:solidFill>
              </a:rPr>
              <a:t>Photo </a:t>
            </a:r>
            <a:r>
              <a:rPr lang="en-IN" cap="small" dirty="0" smtClean="0">
                <a:solidFill>
                  <a:schemeClr val="tx1"/>
                </a:solidFill>
              </a:rPr>
              <a:t>Gallery Forms</a:t>
            </a:r>
            <a:endParaRPr lang="en-IN" sz="1400" dirty="0">
              <a:solidFill>
                <a:schemeClr val="tx1"/>
              </a:solidFill>
            </a:endParaRPr>
          </a:p>
        </p:txBody>
      </p:sp>
      <p:sp>
        <p:nvSpPr>
          <p:cNvPr id="4" name="Date Placeholder 3"/>
          <p:cNvSpPr>
            <a:spLocks noGrp="1"/>
          </p:cNvSpPr>
          <p:nvPr>
            <p:ph type="dt" sz="half" idx="10"/>
          </p:nvPr>
        </p:nvSpPr>
        <p:spPr/>
        <p:txBody>
          <a:bodyPr/>
          <a:lstStyle/>
          <a:p>
            <a:fld id="{A66F18F5-E348-47B7-9A4E-EE956E2E77D1}"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16</a:t>
            </a:fld>
            <a:endParaRPr lang="en-US"/>
          </a:p>
        </p:txBody>
      </p:sp>
      <p:pic>
        <p:nvPicPr>
          <p:cNvPr id="7" name="Content Placeholder 6" descr="C:\Users\Rukhsar Mirza\Videos\Captures\हितग्राही चयन प्रणाली - Google Chrome 14-07-2020 10_50_26.png"/>
          <p:cNvPicPr>
            <a:picLocks noGrp="1"/>
          </p:cNvPicPr>
          <p:nvPr>
            <p:ph idx="1"/>
          </p:nvPr>
        </p:nvPicPr>
        <p:blipFill>
          <a:blip r:embed="rId2" cstate="print"/>
          <a:srcRect/>
          <a:stretch>
            <a:fillRect/>
          </a:stretch>
        </p:blipFill>
        <p:spPr bwMode="auto">
          <a:xfrm>
            <a:off x="539552" y="404664"/>
            <a:ext cx="8352928" cy="590465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7772400" cy="914400"/>
          </a:xfrm>
        </p:spPr>
        <p:txBody>
          <a:bodyPr/>
          <a:lstStyle/>
          <a:p>
            <a:pPr lvl="1"/>
            <a:r>
              <a:rPr lang="en-IN" cap="small" dirty="0">
                <a:solidFill>
                  <a:schemeClr val="tx1"/>
                </a:solidFill>
              </a:rPr>
              <a:t>Login </a:t>
            </a:r>
            <a:r>
              <a:rPr lang="en-IN" cap="small" dirty="0" smtClean="0">
                <a:solidFill>
                  <a:schemeClr val="tx1"/>
                </a:solidFill>
              </a:rPr>
              <a:t>Form Forms</a:t>
            </a:r>
            <a:endParaRPr lang="en-IN" sz="1400" dirty="0">
              <a:solidFill>
                <a:schemeClr val="tx1"/>
              </a:solidFill>
            </a:endParaRPr>
          </a:p>
        </p:txBody>
      </p:sp>
      <p:sp>
        <p:nvSpPr>
          <p:cNvPr id="4" name="Date Placeholder 3"/>
          <p:cNvSpPr>
            <a:spLocks noGrp="1"/>
          </p:cNvSpPr>
          <p:nvPr>
            <p:ph type="dt" sz="half" idx="10"/>
          </p:nvPr>
        </p:nvSpPr>
        <p:spPr/>
        <p:txBody>
          <a:bodyPr/>
          <a:lstStyle/>
          <a:p>
            <a:fld id="{16BA32B1-B3B2-4D36-ABFB-CED843C92E7F}"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17</a:t>
            </a:fld>
            <a:endParaRPr lang="en-US"/>
          </a:p>
        </p:txBody>
      </p:sp>
      <p:pic>
        <p:nvPicPr>
          <p:cNvPr id="7" name="Content Placeholder 6" descr="C:\Users\Rukhsar Mirza\Videos\Captures\हितग्राही चयन प्रणाली - Google Chrome 14-07-2020 10_50_45.png"/>
          <p:cNvPicPr>
            <a:picLocks noGrp="1"/>
          </p:cNvPicPr>
          <p:nvPr>
            <p:ph idx="1"/>
          </p:nvPr>
        </p:nvPicPr>
        <p:blipFill>
          <a:blip r:embed="rId2" cstate="print"/>
          <a:srcRect/>
          <a:stretch>
            <a:fillRect/>
          </a:stretch>
        </p:blipFill>
        <p:spPr bwMode="auto">
          <a:xfrm>
            <a:off x="611560" y="548680"/>
            <a:ext cx="8316416" cy="590465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772400" cy="914400"/>
          </a:xfrm>
        </p:spPr>
        <p:txBody>
          <a:bodyPr/>
          <a:lstStyle/>
          <a:p>
            <a:r>
              <a:rPr lang="en-IN" sz="2400" cap="small" dirty="0" smtClean="0">
                <a:solidFill>
                  <a:schemeClr val="tx1"/>
                </a:solidFill>
              </a:rPr>
              <a:t>User Login Dashboard</a:t>
            </a:r>
            <a:endParaRPr lang="en-IN" sz="2400" dirty="0">
              <a:solidFill>
                <a:schemeClr val="tx1"/>
              </a:solidFill>
            </a:endParaRPr>
          </a:p>
        </p:txBody>
      </p:sp>
      <p:sp>
        <p:nvSpPr>
          <p:cNvPr id="4" name="Date Placeholder 3"/>
          <p:cNvSpPr>
            <a:spLocks noGrp="1"/>
          </p:cNvSpPr>
          <p:nvPr>
            <p:ph type="dt" sz="half" idx="10"/>
          </p:nvPr>
        </p:nvSpPr>
        <p:spPr/>
        <p:txBody>
          <a:bodyPr/>
          <a:lstStyle/>
          <a:p>
            <a:fld id="{C50F8BFC-857C-4784-867B-EF3A89354A3D}" type="datetime1">
              <a:rPr lang="en-US" smtClean="0"/>
              <a:pPr/>
              <a:t>10/1/2020</a:t>
            </a:fld>
            <a:endParaRPr lang="en-US"/>
          </a:p>
        </p:txBody>
      </p:sp>
      <p:sp>
        <p:nvSpPr>
          <p:cNvPr id="5" name="Footer Placeholder 4"/>
          <p:cNvSpPr>
            <a:spLocks noGrp="1"/>
          </p:cNvSpPr>
          <p:nvPr>
            <p:ph type="ftr" sz="quarter" idx="11"/>
          </p:nvPr>
        </p:nvSpPr>
        <p:spPr>
          <a:xfrm>
            <a:off x="899592" y="6309320"/>
            <a:ext cx="5562600" cy="365125"/>
          </a:xfrm>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18</a:t>
            </a:fld>
            <a:endParaRPr lang="en-US"/>
          </a:p>
        </p:txBody>
      </p:sp>
      <p:pic>
        <p:nvPicPr>
          <p:cNvPr id="7" name="Content Placeholder 6" descr="C:\Users\Rukhsar Mirza\Videos\Captures\हितग्राही चयन प्रणाली - Google Chrome 14-07-2020 10_51_39.png"/>
          <p:cNvPicPr>
            <a:picLocks noGrp="1"/>
          </p:cNvPicPr>
          <p:nvPr>
            <p:ph idx="1"/>
          </p:nvPr>
        </p:nvPicPr>
        <p:blipFill>
          <a:blip r:embed="rId2" cstate="print"/>
          <a:srcRect/>
          <a:stretch>
            <a:fillRect/>
          </a:stretch>
        </p:blipFill>
        <p:spPr bwMode="auto">
          <a:xfrm>
            <a:off x="539552" y="476672"/>
            <a:ext cx="8424936" cy="576064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772400" cy="914400"/>
          </a:xfrm>
        </p:spPr>
        <p:txBody>
          <a:bodyPr/>
          <a:lstStyle/>
          <a:p>
            <a:pPr lvl="1" algn="l" rtl="0">
              <a:spcBef>
                <a:spcPct val="0"/>
              </a:spcBef>
            </a:pPr>
            <a:r>
              <a:rPr lang="en-IN" cap="small" dirty="0">
                <a:solidFill>
                  <a:schemeClr val="tx1"/>
                </a:solidFill>
              </a:rPr>
              <a:t>User Personal </a:t>
            </a:r>
            <a:r>
              <a:rPr lang="en-IN" cap="small" dirty="0" smtClean="0">
                <a:solidFill>
                  <a:schemeClr val="tx1"/>
                </a:solidFill>
              </a:rPr>
              <a:t>Detail</a:t>
            </a:r>
            <a:r>
              <a:rPr lang="en-IN" sz="1400" dirty="0">
                <a:solidFill>
                  <a:schemeClr val="tx1"/>
                </a:solidFill>
              </a:rPr>
              <a:t/>
            </a:r>
            <a:br>
              <a:rPr lang="en-IN" sz="1400" dirty="0">
                <a:solidFill>
                  <a:schemeClr val="tx1"/>
                </a:solidFill>
              </a:rPr>
            </a:br>
            <a:endParaRPr lang="en-IN" dirty="0">
              <a:solidFill>
                <a:schemeClr val="tx1"/>
              </a:solidFill>
            </a:endParaRPr>
          </a:p>
        </p:txBody>
      </p:sp>
      <p:sp>
        <p:nvSpPr>
          <p:cNvPr id="4" name="Date Placeholder 3"/>
          <p:cNvSpPr>
            <a:spLocks noGrp="1"/>
          </p:cNvSpPr>
          <p:nvPr>
            <p:ph type="dt" sz="half" idx="10"/>
          </p:nvPr>
        </p:nvSpPr>
        <p:spPr/>
        <p:txBody>
          <a:bodyPr/>
          <a:lstStyle/>
          <a:p>
            <a:fld id="{894341C1-AEA2-4947-BBC0-8388F31FE745}"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19</a:t>
            </a:fld>
            <a:endParaRPr lang="en-US"/>
          </a:p>
        </p:txBody>
      </p:sp>
      <p:pic>
        <p:nvPicPr>
          <p:cNvPr id="7" name="Content Placeholder 6" descr="C:\Users\Rukhsar Mirza\Videos\Captures\हितग्राही चयन प्रणाली - Google Chrome 14-07-2020 10_52_30.png"/>
          <p:cNvPicPr>
            <a:picLocks noGrp="1"/>
          </p:cNvPicPr>
          <p:nvPr>
            <p:ph idx="1"/>
          </p:nvPr>
        </p:nvPicPr>
        <p:blipFill>
          <a:blip r:embed="rId2" cstate="print"/>
          <a:srcRect/>
          <a:stretch>
            <a:fillRect/>
          </a:stretch>
        </p:blipFill>
        <p:spPr bwMode="auto">
          <a:xfrm>
            <a:off x="539552" y="476672"/>
            <a:ext cx="8424936" cy="576064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CONTENTS</a:t>
            </a:r>
            <a:endParaRPr lang="en-US" u="sng" dirty="0"/>
          </a:p>
        </p:txBody>
      </p:sp>
      <p:sp>
        <p:nvSpPr>
          <p:cNvPr id="3" name="Content Placeholder 2"/>
          <p:cNvSpPr>
            <a:spLocks noGrp="1"/>
          </p:cNvSpPr>
          <p:nvPr>
            <p:ph idx="1"/>
          </p:nvPr>
        </p:nvSpPr>
        <p:spPr>
          <a:xfrm>
            <a:off x="611560" y="1124744"/>
            <a:ext cx="8208912" cy="5184576"/>
          </a:xfrm>
        </p:spPr>
        <p:txBody>
          <a:bodyPr>
            <a:normAutofit fontScale="70000" lnSpcReduction="20000"/>
          </a:bodyPr>
          <a:lstStyle/>
          <a:p>
            <a:pPr marL="582930" indent="-514350">
              <a:buFont typeface="+mj-lt"/>
              <a:buAutoNum type="arabicPeriod"/>
            </a:pPr>
            <a:r>
              <a:rPr lang="en-IN" altLang="en-US" sz="3200" dirty="0" smtClean="0">
                <a:solidFill>
                  <a:schemeClr val="accent3">
                    <a:lumMod val="60000"/>
                    <a:lumOff val="40000"/>
                  </a:schemeClr>
                </a:solidFill>
              </a:rPr>
              <a:t>Abstract</a:t>
            </a:r>
          </a:p>
          <a:p>
            <a:pPr marL="582930" indent="-514350">
              <a:buFont typeface="+mj-lt"/>
              <a:buAutoNum type="arabicPeriod"/>
            </a:pPr>
            <a:r>
              <a:rPr lang="en-IN" altLang="en-US" sz="3200" dirty="0" smtClean="0">
                <a:solidFill>
                  <a:schemeClr val="accent3">
                    <a:lumMod val="60000"/>
                    <a:lumOff val="40000"/>
                  </a:schemeClr>
                </a:solidFill>
              </a:rPr>
              <a:t>Introduction</a:t>
            </a:r>
          </a:p>
          <a:p>
            <a:pPr marL="582930" indent="-514350">
              <a:buFont typeface="+mj-lt"/>
              <a:buAutoNum type="arabicPeriod"/>
            </a:pPr>
            <a:r>
              <a:rPr lang="en-IN" altLang="en-US" sz="3200" dirty="0" smtClean="0">
                <a:solidFill>
                  <a:schemeClr val="accent3">
                    <a:lumMod val="60000"/>
                    <a:lumOff val="40000"/>
                  </a:schemeClr>
                </a:solidFill>
              </a:rPr>
              <a:t>Problem description</a:t>
            </a:r>
          </a:p>
          <a:p>
            <a:pPr marL="582930" indent="-514350">
              <a:buFont typeface="+mj-lt"/>
              <a:buAutoNum type="arabicPeriod"/>
            </a:pPr>
            <a:r>
              <a:rPr lang="en-IN" altLang="en-US" sz="3200" dirty="0" smtClean="0">
                <a:solidFill>
                  <a:schemeClr val="accent3">
                    <a:lumMod val="60000"/>
                    <a:lumOff val="40000"/>
                  </a:schemeClr>
                </a:solidFill>
              </a:rPr>
              <a:t>Proposed Solution</a:t>
            </a:r>
          </a:p>
          <a:p>
            <a:pPr marL="582930" indent="-514350">
              <a:buFont typeface="+mj-lt"/>
              <a:buAutoNum type="arabicPeriod"/>
            </a:pPr>
            <a:r>
              <a:rPr lang="en-IN" altLang="en-US" sz="3200" dirty="0" smtClean="0">
                <a:solidFill>
                  <a:schemeClr val="accent3">
                    <a:lumMod val="60000"/>
                    <a:lumOff val="40000"/>
                  </a:schemeClr>
                </a:solidFill>
              </a:rPr>
              <a:t>Module Description (User)</a:t>
            </a:r>
          </a:p>
          <a:p>
            <a:pPr marL="582930" indent="-514350">
              <a:buFont typeface="+mj-lt"/>
              <a:buAutoNum type="arabicPeriod"/>
            </a:pPr>
            <a:r>
              <a:rPr lang="en-IN" altLang="en-US" sz="3200" dirty="0" smtClean="0">
                <a:solidFill>
                  <a:schemeClr val="accent3">
                    <a:lumMod val="60000"/>
                    <a:lumOff val="40000"/>
                  </a:schemeClr>
                </a:solidFill>
              </a:rPr>
              <a:t>Tools – Frontend &amp; Backend</a:t>
            </a:r>
          </a:p>
          <a:p>
            <a:pPr marL="582930" indent="-514350">
              <a:buFont typeface="+mj-lt"/>
              <a:buAutoNum type="arabicPeriod"/>
            </a:pPr>
            <a:r>
              <a:rPr lang="en-IN" altLang="en-US" sz="3200" dirty="0" smtClean="0">
                <a:solidFill>
                  <a:schemeClr val="accent3">
                    <a:lumMod val="60000"/>
                    <a:lumOff val="40000"/>
                  </a:schemeClr>
                </a:solidFill>
              </a:rPr>
              <a:t>DFD</a:t>
            </a:r>
          </a:p>
          <a:p>
            <a:pPr marL="582930" indent="-514350">
              <a:buFont typeface="+mj-lt"/>
              <a:buAutoNum type="arabicPeriod"/>
            </a:pPr>
            <a:r>
              <a:rPr lang="en-IN" altLang="en-US" sz="3200" dirty="0" smtClean="0">
                <a:solidFill>
                  <a:schemeClr val="accent3">
                    <a:lumMod val="60000"/>
                    <a:lumOff val="40000"/>
                  </a:schemeClr>
                </a:solidFill>
              </a:rPr>
              <a:t>Flowchart</a:t>
            </a:r>
          </a:p>
          <a:p>
            <a:pPr marL="582930" indent="-514350">
              <a:buFont typeface="+mj-lt"/>
              <a:buAutoNum type="arabicPeriod"/>
            </a:pPr>
            <a:r>
              <a:rPr lang="en-IN" altLang="en-US" sz="3200" dirty="0" smtClean="0">
                <a:solidFill>
                  <a:schemeClr val="accent3">
                    <a:lumMod val="60000"/>
                    <a:lumOff val="40000"/>
                  </a:schemeClr>
                </a:solidFill>
              </a:rPr>
              <a:t>ER Diagrams</a:t>
            </a:r>
          </a:p>
          <a:p>
            <a:pPr marL="582930" indent="-514350">
              <a:buFont typeface="+mj-lt"/>
              <a:buAutoNum type="arabicPeriod"/>
            </a:pPr>
            <a:r>
              <a:rPr lang="en-IN" altLang="en-US" sz="3200" dirty="0" smtClean="0">
                <a:solidFill>
                  <a:schemeClr val="accent3">
                    <a:lumMod val="60000"/>
                    <a:lumOff val="40000"/>
                  </a:schemeClr>
                </a:solidFill>
              </a:rPr>
              <a:t>Testing</a:t>
            </a:r>
          </a:p>
          <a:p>
            <a:pPr marL="582930" indent="-514350">
              <a:buFont typeface="+mj-lt"/>
              <a:buAutoNum type="arabicPeriod"/>
            </a:pPr>
            <a:r>
              <a:rPr lang="en-IN" altLang="en-US" sz="3200" dirty="0" smtClean="0">
                <a:solidFill>
                  <a:schemeClr val="accent3">
                    <a:lumMod val="60000"/>
                    <a:lumOff val="40000"/>
                  </a:schemeClr>
                </a:solidFill>
              </a:rPr>
              <a:t>Input &amp; Output Forms</a:t>
            </a:r>
          </a:p>
          <a:p>
            <a:pPr marL="582930" indent="-514350">
              <a:buFont typeface="+mj-lt"/>
              <a:buAutoNum type="arabicPeriod"/>
            </a:pPr>
            <a:r>
              <a:rPr lang="en-IN" altLang="en-US" sz="3200" dirty="0" smtClean="0">
                <a:solidFill>
                  <a:schemeClr val="accent3">
                    <a:lumMod val="60000"/>
                    <a:lumOff val="40000"/>
                  </a:schemeClr>
                </a:solidFill>
              </a:rPr>
              <a:t>Conclusion</a:t>
            </a:r>
          </a:p>
          <a:p>
            <a:pPr marL="582930" indent="-514350">
              <a:buFont typeface="+mj-lt"/>
              <a:buAutoNum type="arabicPeriod"/>
            </a:pPr>
            <a:r>
              <a:rPr lang="en-IN" altLang="en-US" sz="3200" dirty="0" smtClean="0">
                <a:solidFill>
                  <a:schemeClr val="accent3">
                    <a:lumMod val="60000"/>
                    <a:lumOff val="40000"/>
                  </a:schemeClr>
                </a:solidFill>
              </a:rPr>
              <a:t>Future Enhancement</a:t>
            </a:r>
          </a:p>
          <a:p>
            <a:pPr marL="582930" indent="-514350">
              <a:buFont typeface="+mj-lt"/>
              <a:buAutoNum type="arabicPeriod"/>
            </a:pPr>
            <a:r>
              <a:rPr lang="en-IN" altLang="en-US" sz="3200" dirty="0" smtClean="0">
                <a:solidFill>
                  <a:schemeClr val="accent3">
                    <a:lumMod val="60000"/>
                    <a:lumOff val="40000"/>
                  </a:schemeClr>
                </a:solidFill>
              </a:rPr>
              <a:t>References</a:t>
            </a:r>
          </a:p>
          <a:p>
            <a:pPr>
              <a:buNone/>
            </a:pPr>
            <a:endParaRPr lang="en-US" dirty="0"/>
          </a:p>
        </p:txBody>
      </p:sp>
      <p:sp>
        <p:nvSpPr>
          <p:cNvPr id="7" name="Date Placeholder 6"/>
          <p:cNvSpPr>
            <a:spLocks noGrp="1"/>
          </p:cNvSpPr>
          <p:nvPr>
            <p:ph type="dt" sz="half" idx="10"/>
          </p:nvPr>
        </p:nvSpPr>
        <p:spPr/>
        <p:txBody>
          <a:bodyPr/>
          <a:lstStyle/>
          <a:p>
            <a:fld id="{958525A3-B7E6-4508-A610-B84BDE339A90}" type="datetime1">
              <a:rPr lang="en-US" smtClean="0"/>
              <a:pPr/>
              <a:t>10/1/2020</a:t>
            </a:fld>
            <a:endParaRPr lang="en-US"/>
          </a:p>
        </p:txBody>
      </p:sp>
      <p:sp>
        <p:nvSpPr>
          <p:cNvPr id="8" name="Slide Number Placeholder 7"/>
          <p:cNvSpPr>
            <a:spLocks noGrp="1"/>
          </p:cNvSpPr>
          <p:nvPr>
            <p:ph type="sldNum" sz="quarter" idx="12"/>
          </p:nvPr>
        </p:nvSpPr>
        <p:spPr/>
        <p:txBody>
          <a:bodyPr/>
          <a:lstStyle/>
          <a:p>
            <a:fld id="{3A20E727-4C10-4FE1-9421-828E909A463B}" type="slidenum">
              <a:rPr lang="en-US" smtClean="0"/>
              <a:pPr/>
              <a:t>2</a:t>
            </a:fld>
            <a:endParaRPr lang="en-US"/>
          </a:p>
        </p:txBody>
      </p:sp>
      <p:sp>
        <p:nvSpPr>
          <p:cNvPr id="9" name="Footer Placeholder 8"/>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7772400" cy="914400"/>
          </a:xfrm>
        </p:spPr>
        <p:txBody>
          <a:bodyPr/>
          <a:lstStyle/>
          <a:p>
            <a:pPr lvl="1" algn="l" rtl="0">
              <a:spcBef>
                <a:spcPct val="0"/>
              </a:spcBef>
            </a:pPr>
            <a:r>
              <a:rPr lang="en-IN" cap="small" dirty="0">
                <a:solidFill>
                  <a:schemeClr val="tx1"/>
                </a:solidFill>
              </a:rPr>
              <a:t>User Statically Report</a:t>
            </a:r>
            <a:r>
              <a:rPr lang="en-IN" sz="1400" dirty="0">
                <a:solidFill>
                  <a:schemeClr val="tx1"/>
                </a:solidFill>
              </a:rPr>
              <a:t/>
            </a:r>
            <a:br>
              <a:rPr lang="en-IN" sz="1400" dirty="0">
                <a:solidFill>
                  <a:schemeClr val="tx1"/>
                </a:solidFill>
              </a:rPr>
            </a:br>
            <a:endParaRPr lang="en-IN" dirty="0">
              <a:solidFill>
                <a:schemeClr val="tx1"/>
              </a:solidFill>
            </a:endParaRPr>
          </a:p>
        </p:txBody>
      </p:sp>
      <p:sp>
        <p:nvSpPr>
          <p:cNvPr id="4" name="Date Placeholder 3"/>
          <p:cNvSpPr>
            <a:spLocks noGrp="1"/>
          </p:cNvSpPr>
          <p:nvPr>
            <p:ph type="dt" sz="half" idx="10"/>
          </p:nvPr>
        </p:nvSpPr>
        <p:spPr/>
        <p:txBody>
          <a:bodyPr/>
          <a:lstStyle/>
          <a:p>
            <a:fld id="{A7B192D3-3752-41CD-AFDC-93336F02A9B5}"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20</a:t>
            </a:fld>
            <a:endParaRPr lang="en-US"/>
          </a:p>
        </p:txBody>
      </p:sp>
      <p:pic>
        <p:nvPicPr>
          <p:cNvPr id="7" name="Content Placeholder 6" descr="C:\Users\Rukhsar Mirza\Videos\Captures\हितग्राही चयन प्रणाली - Google Chrome 14-07-2020 10_51_53.png"/>
          <p:cNvPicPr>
            <a:picLocks noGrp="1"/>
          </p:cNvPicPr>
          <p:nvPr>
            <p:ph idx="1"/>
          </p:nvPr>
        </p:nvPicPr>
        <p:blipFill>
          <a:blip r:embed="rId2" cstate="print"/>
          <a:srcRect/>
          <a:stretch>
            <a:fillRect/>
          </a:stretch>
        </p:blipFill>
        <p:spPr bwMode="auto">
          <a:xfrm>
            <a:off x="539552" y="476672"/>
            <a:ext cx="8496944" cy="576064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7772400" cy="914400"/>
          </a:xfrm>
        </p:spPr>
        <p:txBody>
          <a:bodyPr/>
          <a:lstStyle/>
          <a:p>
            <a:pPr lvl="1" algn="l" rtl="0">
              <a:spcBef>
                <a:spcPct val="0"/>
              </a:spcBef>
            </a:pPr>
            <a:r>
              <a:rPr lang="en-IN" cap="small" dirty="0">
                <a:solidFill>
                  <a:schemeClr val="tx1"/>
                </a:solidFill>
              </a:rPr>
              <a:t>Application Download</a:t>
            </a:r>
            <a:r>
              <a:rPr lang="en-IN" sz="1400" dirty="0">
                <a:solidFill>
                  <a:schemeClr val="tx1"/>
                </a:solidFill>
              </a:rPr>
              <a:t/>
            </a:r>
            <a:br>
              <a:rPr lang="en-IN" sz="1400" dirty="0">
                <a:solidFill>
                  <a:schemeClr val="tx1"/>
                </a:solidFill>
              </a:rPr>
            </a:br>
            <a:endParaRPr lang="en-IN" dirty="0">
              <a:solidFill>
                <a:schemeClr val="tx1"/>
              </a:solidFill>
            </a:endParaRPr>
          </a:p>
        </p:txBody>
      </p:sp>
      <p:sp>
        <p:nvSpPr>
          <p:cNvPr id="4" name="Date Placeholder 3"/>
          <p:cNvSpPr>
            <a:spLocks noGrp="1"/>
          </p:cNvSpPr>
          <p:nvPr>
            <p:ph type="dt" sz="half" idx="10"/>
          </p:nvPr>
        </p:nvSpPr>
        <p:spPr/>
        <p:txBody>
          <a:bodyPr/>
          <a:lstStyle/>
          <a:p>
            <a:fld id="{5172AF17-E03A-4126-98A3-E9A0751C170B}"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21</a:t>
            </a:fld>
            <a:endParaRPr lang="en-US"/>
          </a:p>
        </p:txBody>
      </p:sp>
      <p:pic>
        <p:nvPicPr>
          <p:cNvPr id="7" name="Content Placeholder 6" descr="C:\Users\Rukhsar Mirza\Videos\Captures\हितग्राही चयन प्रणाली - Google Chrome 14-07-2020 10_53_50.png"/>
          <p:cNvPicPr>
            <a:picLocks noGrp="1"/>
          </p:cNvPicPr>
          <p:nvPr>
            <p:ph idx="1"/>
          </p:nvPr>
        </p:nvPicPr>
        <p:blipFill>
          <a:blip r:embed="rId2" cstate="print"/>
          <a:srcRect b="8367"/>
          <a:stretch>
            <a:fillRect/>
          </a:stretch>
        </p:blipFill>
        <p:spPr bwMode="auto">
          <a:xfrm>
            <a:off x="539552" y="476672"/>
            <a:ext cx="8424936" cy="5832648"/>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772400" cy="914400"/>
          </a:xfrm>
        </p:spPr>
        <p:txBody>
          <a:bodyPr/>
          <a:lstStyle/>
          <a:p>
            <a:r>
              <a:rPr lang="en-US" u="sng" dirty="0" smtClean="0"/>
              <a:t>CONCLUSION </a:t>
            </a:r>
            <a:endParaRPr lang="en-US" u="sng" dirty="0"/>
          </a:p>
        </p:txBody>
      </p:sp>
      <p:sp>
        <p:nvSpPr>
          <p:cNvPr id="3" name="Content Placeholder 2"/>
          <p:cNvSpPr>
            <a:spLocks noGrp="1"/>
          </p:cNvSpPr>
          <p:nvPr>
            <p:ph idx="1"/>
          </p:nvPr>
        </p:nvSpPr>
        <p:spPr>
          <a:xfrm>
            <a:off x="395536" y="1340768"/>
            <a:ext cx="8568952" cy="5328592"/>
          </a:xfrm>
        </p:spPr>
        <p:txBody>
          <a:bodyPr>
            <a:normAutofit fontScale="85000" lnSpcReduction="20000"/>
          </a:bodyPr>
          <a:lstStyle/>
          <a:p>
            <a:pPr algn="just"/>
            <a:r>
              <a:rPr lang="en-IN" dirty="0" smtClean="0"/>
              <a:t>The module provide scope for further enhancement depending upon user’s requirement. Finally it can be concluded that the overall </a:t>
            </a:r>
            <a:r>
              <a:rPr lang="en-IN" b="1" dirty="0" smtClean="0"/>
              <a:t>“BENEFICIARY SELECTION SYSTEM”</a:t>
            </a:r>
            <a:r>
              <a:rPr lang="en-IN" dirty="0" smtClean="0"/>
              <a:t> - (USER) module of this Website is implemented successfully. </a:t>
            </a:r>
            <a:br>
              <a:rPr lang="en-IN" dirty="0" smtClean="0"/>
            </a:br>
            <a:endParaRPr lang="en-US" dirty="0" smtClean="0"/>
          </a:p>
          <a:p>
            <a:pPr lvl="0" algn="just"/>
            <a:r>
              <a:rPr lang="en-IN" dirty="0" smtClean="0">
                <a:solidFill>
                  <a:schemeClr val="accent1">
                    <a:lumMod val="60000"/>
                    <a:lumOff val="40000"/>
                  </a:schemeClr>
                </a:solidFill>
              </a:rPr>
              <a:t>Now after the development of </a:t>
            </a:r>
            <a:r>
              <a:rPr lang="en-IN" b="1" dirty="0" smtClean="0">
                <a:solidFill>
                  <a:schemeClr val="accent1">
                    <a:lumMod val="60000"/>
                    <a:lumOff val="40000"/>
                  </a:schemeClr>
                </a:solidFill>
              </a:rPr>
              <a:t>“Beneficiary Selection System”, </a:t>
            </a:r>
            <a:r>
              <a:rPr lang="en-IN" dirty="0" smtClean="0">
                <a:solidFill>
                  <a:schemeClr val="accent1">
                    <a:lumMod val="60000"/>
                    <a:lumOff val="40000"/>
                  </a:schemeClr>
                </a:solidFill>
              </a:rPr>
              <a:t>maintaining data for Organization has become easier as compared to the earlier system.</a:t>
            </a:r>
            <a:r>
              <a:rPr lang="en-IN" dirty="0" smtClean="0"/>
              <a:t/>
            </a:r>
            <a:br>
              <a:rPr lang="en-IN" dirty="0" smtClean="0"/>
            </a:br>
            <a:endParaRPr lang="en-US" dirty="0" smtClean="0"/>
          </a:p>
          <a:p>
            <a:pPr lvl="0" algn="just"/>
            <a:r>
              <a:rPr lang="en-IN" dirty="0" smtClean="0">
                <a:solidFill>
                  <a:schemeClr val="accent1">
                    <a:lumMod val="60000"/>
                    <a:lumOff val="40000"/>
                  </a:schemeClr>
                </a:solidFill>
              </a:rPr>
              <a:t>The entry of data and report finding will become very easy with accuracy and without redundancy.</a:t>
            </a:r>
            <a:br>
              <a:rPr lang="en-IN" dirty="0" smtClean="0">
                <a:solidFill>
                  <a:schemeClr val="accent1">
                    <a:lumMod val="60000"/>
                    <a:lumOff val="40000"/>
                  </a:schemeClr>
                </a:solidFill>
              </a:rPr>
            </a:br>
            <a:endParaRPr lang="en-US" dirty="0" smtClean="0">
              <a:solidFill>
                <a:schemeClr val="accent1">
                  <a:lumMod val="60000"/>
                  <a:lumOff val="40000"/>
                </a:schemeClr>
              </a:solidFill>
            </a:endParaRPr>
          </a:p>
          <a:p>
            <a:pPr lvl="0"/>
            <a:r>
              <a:rPr lang="en-IN" dirty="0" smtClean="0"/>
              <a:t>User will acknowledge about application by receiving E-Mail.</a:t>
            </a:r>
            <a:endParaRPr lang="en-US" dirty="0" smtClean="0"/>
          </a:p>
        </p:txBody>
      </p:sp>
      <p:sp>
        <p:nvSpPr>
          <p:cNvPr id="7" name="Date Placeholder 6"/>
          <p:cNvSpPr>
            <a:spLocks noGrp="1"/>
          </p:cNvSpPr>
          <p:nvPr>
            <p:ph type="dt" sz="half" idx="10"/>
          </p:nvPr>
        </p:nvSpPr>
        <p:spPr/>
        <p:txBody>
          <a:bodyPr/>
          <a:lstStyle/>
          <a:p>
            <a:fld id="{97BC2304-C58E-48D0-BC9B-100BD78D7444}" type="datetime1">
              <a:rPr lang="en-US" smtClean="0"/>
              <a:pPr/>
              <a:t>10/1/2020</a:t>
            </a:fld>
            <a:endParaRPr lang="en-US"/>
          </a:p>
        </p:txBody>
      </p:sp>
      <p:sp>
        <p:nvSpPr>
          <p:cNvPr id="8" name="Slide Number Placeholder 7"/>
          <p:cNvSpPr>
            <a:spLocks noGrp="1"/>
          </p:cNvSpPr>
          <p:nvPr>
            <p:ph type="sldNum" sz="quarter" idx="12"/>
          </p:nvPr>
        </p:nvSpPr>
        <p:spPr/>
        <p:txBody>
          <a:bodyPr/>
          <a:lstStyle/>
          <a:p>
            <a:fld id="{3A20E727-4C10-4FE1-9421-828E909A463B}" type="slidenum">
              <a:rPr lang="en-US" smtClean="0"/>
              <a:pPr/>
              <a:t>22</a:t>
            </a:fld>
            <a:endParaRPr lang="en-US"/>
          </a:p>
        </p:txBody>
      </p:sp>
      <p:sp>
        <p:nvSpPr>
          <p:cNvPr id="9" name="Footer Placeholder 8"/>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FUTURE ENHANCEMENT</a:t>
            </a:r>
            <a:endParaRPr lang="en-IN" dirty="0"/>
          </a:p>
        </p:txBody>
      </p:sp>
      <p:sp>
        <p:nvSpPr>
          <p:cNvPr id="3" name="Content Placeholder 2"/>
          <p:cNvSpPr>
            <a:spLocks noGrp="1"/>
          </p:cNvSpPr>
          <p:nvPr>
            <p:ph idx="1"/>
          </p:nvPr>
        </p:nvSpPr>
        <p:spPr>
          <a:xfrm>
            <a:off x="611560" y="1340768"/>
            <a:ext cx="8075240" cy="5014792"/>
          </a:xfrm>
        </p:spPr>
        <p:txBody>
          <a:bodyPr>
            <a:normAutofit fontScale="77500" lnSpcReduction="20000"/>
          </a:bodyPr>
          <a:lstStyle/>
          <a:p>
            <a:r>
              <a:rPr lang="en-US" dirty="0" smtClean="0"/>
              <a:t>User requirements keep changing as the system is being used. Some of the future enhancements that can be done to this system are: </a:t>
            </a:r>
            <a:br>
              <a:rPr lang="en-US" dirty="0" smtClean="0"/>
            </a:br>
            <a:endParaRPr lang="en-IN" b="1" dirty="0" smtClean="0"/>
          </a:p>
          <a:p>
            <a:pPr lvl="0">
              <a:buNone/>
            </a:pPr>
            <a:r>
              <a:rPr lang="en-IN" b="1" dirty="0" smtClean="0">
                <a:solidFill>
                  <a:schemeClr val="accent1">
                    <a:lumMod val="60000"/>
                    <a:lumOff val="40000"/>
                  </a:schemeClr>
                </a:solidFill>
              </a:rPr>
              <a:t>	Remote access</a:t>
            </a:r>
            <a:endParaRPr lang="en-IN" dirty="0" smtClean="0">
              <a:solidFill>
                <a:schemeClr val="accent1">
                  <a:lumMod val="60000"/>
                  <a:lumOff val="40000"/>
                </a:schemeClr>
              </a:solidFill>
            </a:endParaRPr>
          </a:p>
          <a:p>
            <a:pPr>
              <a:buNone/>
            </a:pPr>
            <a:r>
              <a:rPr lang="en-IN" dirty="0" smtClean="0">
                <a:solidFill>
                  <a:schemeClr val="accent1">
                    <a:lumMod val="60000"/>
                    <a:lumOff val="40000"/>
                  </a:schemeClr>
                </a:solidFill>
              </a:rPr>
              <a:t>        - Database access from anywhere cloud services provide.</a:t>
            </a:r>
          </a:p>
          <a:p>
            <a:pPr lvl="0">
              <a:buNone/>
            </a:pPr>
            <a:r>
              <a:rPr lang="en-US" b="1" dirty="0" smtClean="0">
                <a:solidFill>
                  <a:schemeClr val="accent1">
                    <a:lumMod val="60000"/>
                    <a:lumOff val="40000"/>
                  </a:schemeClr>
                </a:solidFill>
              </a:rPr>
              <a:t>	OTP/SMS Notification</a:t>
            </a:r>
            <a:endParaRPr lang="en-IN" dirty="0" smtClean="0">
              <a:solidFill>
                <a:schemeClr val="accent1">
                  <a:lumMod val="60000"/>
                  <a:lumOff val="40000"/>
                </a:schemeClr>
              </a:solidFill>
            </a:endParaRPr>
          </a:p>
          <a:p>
            <a:pPr>
              <a:buNone/>
            </a:pPr>
            <a:r>
              <a:rPr lang="en-US" dirty="0" smtClean="0">
                <a:solidFill>
                  <a:schemeClr val="accent1">
                    <a:lumMod val="60000"/>
                    <a:lumOff val="40000"/>
                  </a:schemeClr>
                </a:solidFill>
              </a:rPr>
              <a:t>	  - New system provides new functionality.</a:t>
            </a:r>
          </a:p>
          <a:p>
            <a:pPr>
              <a:buNone/>
            </a:pPr>
            <a:r>
              <a:rPr lang="en-US" dirty="0" smtClean="0">
                <a:solidFill>
                  <a:schemeClr val="accent1">
                    <a:lumMod val="60000"/>
                    <a:lumOff val="40000"/>
                  </a:schemeClr>
                </a:solidFill>
              </a:rPr>
              <a:t>	</a:t>
            </a:r>
            <a:r>
              <a:rPr lang="en-US" b="1" dirty="0" smtClean="0">
                <a:solidFill>
                  <a:schemeClr val="accent1">
                    <a:lumMod val="60000"/>
                    <a:lumOff val="40000"/>
                  </a:schemeClr>
                </a:solidFill>
              </a:rPr>
              <a:t>AI Based Automated System</a:t>
            </a:r>
            <a:endParaRPr lang="en-IN" b="1" dirty="0" smtClean="0">
              <a:solidFill>
                <a:schemeClr val="accent1">
                  <a:lumMod val="60000"/>
                  <a:lumOff val="40000"/>
                </a:schemeClr>
              </a:solidFill>
            </a:endParaRPr>
          </a:p>
          <a:p>
            <a:pPr>
              <a:buNone/>
            </a:pPr>
            <a:r>
              <a:rPr lang="en-US" dirty="0" smtClean="0"/>
              <a:t> </a:t>
            </a:r>
            <a:endParaRPr lang="en-IN" dirty="0" smtClean="0"/>
          </a:p>
          <a:p>
            <a:r>
              <a:rPr lang="en-US" dirty="0" smtClean="0"/>
              <a:t>The above mentioned points are the enhancements which can be done to increase the ability and usage of this project.</a:t>
            </a:r>
            <a:endParaRPr lang="en-IN" dirty="0" smtClean="0"/>
          </a:p>
          <a:p>
            <a:endParaRPr lang="en-IN" dirty="0"/>
          </a:p>
        </p:txBody>
      </p:sp>
      <p:sp>
        <p:nvSpPr>
          <p:cNvPr id="4" name="Date Placeholder 3"/>
          <p:cNvSpPr>
            <a:spLocks noGrp="1"/>
          </p:cNvSpPr>
          <p:nvPr>
            <p:ph type="dt" sz="half" idx="10"/>
          </p:nvPr>
        </p:nvSpPr>
        <p:spPr/>
        <p:txBody>
          <a:bodyPr/>
          <a:lstStyle/>
          <a:p>
            <a:fld id="{018F0E0F-EA8D-4068-A53B-1C42570D5D44}"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82930" indent="-514350"/>
            <a:r>
              <a:rPr lang="en-IN" altLang="en-US" u="sng" dirty="0" smtClean="0"/>
              <a:t>REFERENCES</a:t>
            </a:r>
          </a:p>
        </p:txBody>
      </p:sp>
      <p:sp>
        <p:nvSpPr>
          <p:cNvPr id="3" name="Content Placeholder 2"/>
          <p:cNvSpPr>
            <a:spLocks noGrp="1"/>
          </p:cNvSpPr>
          <p:nvPr>
            <p:ph idx="1"/>
          </p:nvPr>
        </p:nvSpPr>
        <p:spPr/>
        <p:txBody>
          <a:bodyPr>
            <a:normAutofit fontScale="92500" lnSpcReduction="20000"/>
          </a:bodyPr>
          <a:lstStyle/>
          <a:p>
            <a:r>
              <a:rPr lang="en-GB" dirty="0" smtClean="0">
                <a:solidFill>
                  <a:srgbClr val="FFFF00"/>
                </a:solidFill>
              </a:rPr>
              <a:t>REFERENCE BOOKS</a:t>
            </a:r>
            <a:endParaRPr lang="en-US" dirty="0" smtClean="0">
              <a:solidFill>
                <a:srgbClr val="FFFF00"/>
              </a:solidFill>
            </a:endParaRPr>
          </a:p>
          <a:p>
            <a:pPr lvl="0">
              <a:buNone/>
            </a:pPr>
            <a:r>
              <a:rPr lang="en-IN" dirty="0" smtClean="0"/>
              <a:t>     - Gud Apps Provided By NIC</a:t>
            </a:r>
            <a:endParaRPr lang="en-US" dirty="0" smtClean="0"/>
          </a:p>
          <a:p>
            <a:endParaRPr lang="en-GB" dirty="0" smtClean="0">
              <a:solidFill>
                <a:srgbClr val="FFFF00"/>
              </a:solidFill>
            </a:endParaRPr>
          </a:p>
          <a:p>
            <a:r>
              <a:rPr lang="en-GB" dirty="0" smtClean="0">
                <a:solidFill>
                  <a:srgbClr val="FFFF00"/>
                </a:solidFill>
              </a:rPr>
              <a:t>WEB REFERENCES</a:t>
            </a:r>
            <a:endParaRPr lang="en-US" dirty="0" smtClean="0">
              <a:solidFill>
                <a:srgbClr val="FFFF00"/>
              </a:solidFill>
            </a:endParaRPr>
          </a:p>
          <a:p>
            <a:pPr lvl="0">
              <a:buNone/>
            </a:pPr>
            <a:r>
              <a:rPr lang="en-IN" dirty="0" smtClean="0"/>
              <a:t>	-</a:t>
            </a:r>
            <a:r>
              <a:rPr lang="en-IN" u="sng" dirty="0" smtClean="0"/>
              <a:t>https://www.w3schools.com/nodejs</a:t>
            </a:r>
            <a:endParaRPr lang="en-US" u="sng" dirty="0" smtClean="0"/>
          </a:p>
          <a:p>
            <a:pPr lvl="0">
              <a:buNone/>
            </a:pPr>
            <a:r>
              <a:rPr lang="en-IN" dirty="0" smtClean="0"/>
              <a:t>	-</a:t>
            </a:r>
            <a:r>
              <a:rPr lang="en-IN" u="sng" dirty="0" smtClean="0"/>
              <a:t>https://material.angular.io/</a:t>
            </a:r>
            <a:endParaRPr lang="en-US" dirty="0" smtClean="0"/>
          </a:p>
          <a:p>
            <a:pPr lvl="0">
              <a:buNone/>
            </a:pPr>
            <a:r>
              <a:rPr lang="en-IN" dirty="0" smtClean="0"/>
              <a:t>	-</a:t>
            </a:r>
            <a:r>
              <a:rPr lang="en-IN" u="sng" dirty="0" smtClean="0"/>
              <a:t>https://angular.io</a:t>
            </a:r>
            <a:endParaRPr lang="en-US" dirty="0" smtClean="0"/>
          </a:p>
          <a:p>
            <a:pPr lvl="0">
              <a:buNone/>
            </a:pPr>
            <a:r>
              <a:rPr lang="en-IN" dirty="0" smtClean="0"/>
              <a:t>	-</a:t>
            </a:r>
            <a:r>
              <a:rPr lang="en-IN" u="sng" dirty="0" smtClean="0"/>
              <a:t>https://www.tutorialspoint.com/nodejs</a:t>
            </a:r>
          </a:p>
          <a:p>
            <a:pPr lvl="0">
              <a:buNone/>
            </a:pPr>
            <a:r>
              <a:rPr lang="en-IN" dirty="0" smtClean="0"/>
              <a:t>	-</a:t>
            </a:r>
            <a:r>
              <a:rPr lang="en-IN" u="sng" dirty="0" smtClean="0"/>
              <a:t>https://stackoverflow.com</a:t>
            </a:r>
          </a:p>
          <a:p>
            <a:pPr lvl="0">
              <a:buNone/>
            </a:pPr>
            <a:r>
              <a:rPr lang="en-IN" dirty="0" smtClean="0"/>
              <a:t>	-</a:t>
            </a:r>
            <a:r>
              <a:rPr lang="en-IN" u="sng" dirty="0" smtClean="0"/>
              <a:t>https://www.npmjs.com</a:t>
            </a:r>
            <a:r>
              <a:rPr lang="en-US" dirty="0" smtClean="0"/>
              <a:t>	</a:t>
            </a:r>
          </a:p>
          <a:p>
            <a:endParaRPr lang="en-US" dirty="0"/>
          </a:p>
        </p:txBody>
      </p:sp>
      <p:sp>
        <p:nvSpPr>
          <p:cNvPr id="7" name="Date Placeholder 6"/>
          <p:cNvSpPr>
            <a:spLocks noGrp="1"/>
          </p:cNvSpPr>
          <p:nvPr>
            <p:ph type="dt" sz="half" idx="10"/>
          </p:nvPr>
        </p:nvSpPr>
        <p:spPr/>
        <p:txBody>
          <a:bodyPr/>
          <a:lstStyle/>
          <a:p>
            <a:fld id="{E03B4311-9744-480F-9912-056DD96C8122}" type="datetime1">
              <a:rPr lang="en-US" smtClean="0"/>
              <a:pPr/>
              <a:t>10/1/2020</a:t>
            </a:fld>
            <a:endParaRPr lang="en-US"/>
          </a:p>
        </p:txBody>
      </p:sp>
      <p:sp>
        <p:nvSpPr>
          <p:cNvPr id="8" name="Slide Number Placeholder 7"/>
          <p:cNvSpPr>
            <a:spLocks noGrp="1"/>
          </p:cNvSpPr>
          <p:nvPr>
            <p:ph type="sldNum" sz="quarter" idx="12"/>
          </p:nvPr>
        </p:nvSpPr>
        <p:spPr/>
        <p:txBody>
          <a:bodyPr/>
          <a:lstStyle/>
          <a:p>
            <a:fld id="{3A20E727-4C10-4FE1-9421-828E909A463B}" type="slidenum">
              <a:rPr lang="en-US" smtClean="0"/>
              <a:pPr/>
              <a:t>24</a:t>
            </a:fld>
            <a:endParaRPr lang="en-US"/>
          </a:p>
        </p:txBody>
      </p:sp>
      <p:sp>
        <p:nvSpPr>
          <p:cNvPr id="9" name="Footer Placeholder 8"/>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5DD01A-BF23-496A-8F66-0725E6A3F0C4}"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25</a:t>
            </a:fld>
            <a:endParaRPr lang="en-US"/>
          </a:p>
        </p:txBody>
      </p:sp>
      <p:sp>
        <p:nvSpPr>
          <p:cNvPr id="7" name="Rectangle 6"/>
          <p:cNvSpPr/>
          <p:nvPr/>
        </p:nvSpPr>
        <p:spPr>
          <a:xfrm>
            <a:off x="971600" y="2276872"/>
            <a:ext cx="7416824" cy="1862048"/>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11500" b="1" dirty="0" smtClean="0">
                <a:ln/>
                <a:solidFill>
                  <a:schemeClr val="accent3"/>
                </a:solidFill>
              </a:rPr>
              <a:t>Thank You</a:t>
            </a:r>
            <a:endParaRPr lang="en-US" sz="11500" b="1" dirty="0">
              <a:ln/>
              <a:solidFill>
                <a:schemeClr val="accent3"/>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04664"/>
            <a:ext cx="7772400" cy="914400"/>
          </a:xfrm>
        </p:spPr>
        <p:txBody>
          <a:bodyPr/>
          <a:lstStyle/>
          <a:p>
            <a:r>
              <a:rPr lang="en-IN" u="sng" dirty="0" smtClean="0"/>
              <a:t>ABSTRACT</a:t>
            </a:r>
            <a:endParaRPr lang="en-IN" u="sng" dirty="0"/>
          </a:p>
        </p:txBody>
      </p:sp>
      <p:sp>
        <p:nvSpPr>
          <p:cNvPr id="3" name="Content Placeholder 2"/>
          <p:cNvSpPr>
            <a:spLocks noGrp="1"/>
          </p:cNvSpPr>
          <p:nvPr>
            <p:ph idx="1"/>
          </p:nvPr>
        </p:nvSpPr>
        <p:spPr>
          <a:xfrm>
            <a:off x="467544" y="1412776"/>
            <a:ext cx="8208912" cy="2592288"/>
          </a:xfrm>
        </p:spPr>
        <p:txBody>
          <a:bodyPr>
            <a:noAutofit/>
          </a:bodyPr>
          <a:lstStyle/>
          <a:p>
            <a:pPr algn="just"/>
            <a:r>
              <a:rPr lang="en-IN" dirty="0" smtClean="0">
                <a:latin typeface="Times New Roman" pitchFamily="18" charset="0"/>
                <a:cs typeface="Times New Roman" pitchFamily="18" charset="0"/>
              </a:rPr>
              <a:t>In this project, we propose a system for </a:t>
            </a:r>
            <a:r>
              <a:rPr lang="en-IN" altLang="en-US" b="1" dirty="0" smtClean="0">
                <a:solidFill>
                  <a:srgbClr val="FFC000"/>
                </a:solidFill>
                <a:latin typeface="Times New Roman" pitchFamily="18" charset="0"/>
                <a:cs typeface="Times New Roman" pitchFamily="18" charset="0"/>
              </a:rPr>
              <a:t>Beneficiary Selection System For Woman And Child Development (User Module)</a:t>
            </a:r>
            <a:r>
              <a:rPr lang="en-IN" dirty="0" smtClean="0">
                <a:latin typeface="Times New Roman" pitchFamily="18" charset="0"/>
                <a:cs typeface="Times New Roman" pitchFamily="18" charset="0"/>
              </a:rPr>
              <a:t>. </a:t>
            </a:r>
          </a:p>
          <a:p>
            <a:pPr algn="just"/>
            <a:r>
              <a:rPr lang="en-IN" dirty="0" smtClean="0">
                <a:latin typeface="Times New Roman" pitchFamily="18" charset="0"/>
                <a:cs typeface="Times New Roman" pitchFamily="18" charset="0"/>
              </a:rPr>
              <a:t>This project helps the department in informing the beneficiaries about the correct schemes, and the benefits of the scheme to the deserving candidate. </a:t>
            </a:r>
          </a:p>
          <a:p>
            <a:pPr algn="just"/>
            <a:r>
              <a:rPr lang="en-IN" dirty="0" smtClean="0">
                <a:latin typeface="Times New Roman" pitchFamily="18" charset="0"/>
                <a:cs typeface="Times New Roman" pitchFamily="18" charset="0"/>
              </a:rPr>
              <a:t>At the same time, it helps administrator by taking out the report on the time and by region.</a:t>
            </a:r>
            <a:endParaRPr lang="en-IN"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90452FFD-EB52-435C-9F13-0F848B949FD5}" type="datetime1">
              <a:rPr lang="en-US" smtClean="0"/>
              <a:pPr/>
              <a:t>10/1/2020</a:t>
            </a:fld>
            <a:endParaRPr lang="en-US"/>
          </a:p>
        </p:txBody>
      </p:sp>
      <p:sp>
        <p:nvSpPr>
          <p:cNvPr id="8" name="Slide Number Placeholder 7"/>
          <p:cNvSpPr>
            <a:spLocks noGrp="1"/>
          </p:cNvSpPr>
          <p:nvPr>
            <p:ph type="sldNum" sz="quarter" idx="12"/>
          </p:nvPr>
        </p:nvSpPr>
        <p:spPr/>
        <p:txBody>
          <a:bodyPr/>
          <a:lstStyle/>
          <a:p>
            <a:fld id="{3A20E727-4C10-4FE1-9421-828E909A463B}" type="slidenum">
              <a:rPr lang="en-US" smtClean="0"/>
              <a:pPr/>
              <a:t>3</a:t>
            </a:fld>
            <a:endParaRPr lang="en-US"/>
          </a:p>
        </p:txBody>
      </p:sp>
      <p:sp>
        <p:nvSpPr>
          <p:cNvPr id="9" name="Footer Placeholder 8"/>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INTRODUCTION</a:t>
            </a:r>
            <a:endParaRPr lang="en-IN" dirty="0"/>
          </a:p>
        </p:txBody>
      </p:sp>
      <p:sp>
        <p:nvSpPr>
          <p:cNvPr id="3" name="Content Placeholder 2"/>
          <p:cNvSpPr>
            <a:spLocks noGrp="1"/>
          </p:cNvSpPr>
          <p:nvPr>
            <p:ph idx="1"/>
          </p:nvPr>
        </p:nvSpPr>
        <p:spPr>
          <a:xfrm>
            <a:off x="504056" y="1412776"/>
            <a:ext cx="8532440" cy="5184576"/>
          </a:xfrm>
        </p:spPr>
        <p:txBody>
          <a:bodyPr>
            <a:normAutofit fontScale="70000" lnSpcReduction="20000"/>
          </a:bodyPr>
          <a:lstStyle/>
          <a:p>
            <a:pPr algn="just">
              <a:buClr>
                <a:schemeClr val="tx1"/>
              </a:buClr>
              <a:buSzPct val="110000"/>
              <a:buNone/>
            </a:pPr>
            <a:r>
              <a:rPr lang="en-IN" dirty="0" smtClean="0">
                <a:solidFill>
                  <a:schemeClr val="accent1">
                    <a:lumMod val="60000"/>
                    <a:lumOff val="40000"/>
                  </a:schemeClr>
                </a:solidFill>
              </a:rPr>
              <a:t> </a:t>
            </a:r>
            <a:r>
              <a:rPr lang="en-IN" u="sng" dirty="0" smtClean="0">
                <a:solidFill>
                  <a:schemeClr val="accent1">
                    <a:lumMod val="60000"/>
                    <a:lumOff val="40000"/>
                  </a:schemeClr>
                </a:solidFill>
              </a:rPr>
              <a:t>About the Project :</a:t>
            </a:r>
          </a:p>
          <a:p>
            <a:pPr algn="just">
              <a:buClr>
                <a:schemeClr val="tx1"/>
              </a:buClr>
              <a:buSzPct val="110000"/>
              <a:buFont typeface="Arial" pitchFamily="34" charset="0"/>
              <a:buChar char="•"/>
            </a:pPr>
            <a:endParaRPr lang="en-US" dirty="0" smtClean="0">
              <a:solidFill>
                <a:schemeClr val="accent1">
                  <a:lumMod val="60000"/>
                  <a:lumOff val="40000"/>
                </a:schemeClr>
              </a:solidFill>
            </a:endParaRPr>
          </a:p>
          <a:p>
            <a:pPr algn="just">
              <a:buClr>
                <a:schemeClr val="tx1"/>
              </a:buClr>
              <a:buSzPct val="110000"/>
              <a:buNone/>
            </a:pPr>
            <a:r>
              <a:rPr lang="en-US" dirty="0" smtClean="0">
                <a:solidFill>
                  <a:schemeClr val="accent1">
                    <a:lumMod val="60000"/>
                    <a:lumOff val="40000"/>
                  </a:schemeClr>
                </a:solidFill>
              </a:rPr>
              <a:t>	Beneficiary </a:t>
            </a:r>
            <a:r>
              <a:rPr lang="en-US" dirty="0" smtClean="0">
                <a:solidFill>
                  <a:schemeClr val="accent1">
                    <a:lumMod val="60000"/>
                    <a:lumOff val="40000"/>
                  </a:schemeClr>
                </a:solidFill>
              </a:rPr>
              <a:t>Selection System is a web application for users to select and apply for useful scheme according to their requirement and eligibility.</a:t>
            </a:r>
          </a:p>
          <a:p>
            <a:pPr algn="just">
              <a:buClr>
                <a:schemeClr val="tx1"/>
              </a:buClr>
              <a:buSzPct val="110000"/>
              <a:buNone/>
            </a:pPr>
            <a:endParaRPr lang="en-US" dirty="0" smtClean="0"/>
          </a:p>
          <a:p>
            <a:pPr algn="just">
              <a:buClr>
                <a:schemeClr val="tx1"/>
              </a:buClr>
              <a:buSzPct val="110000"/>
              <a:buNone/>
            </a:pPr>
            <a:r>
              <a:rPr lang="en-US" dirty="0" smtClean="0"/>
              <a:t>	This </a:t>
            </a:r>
            <a:r>
              <a:rPr lang="en-US" dirty="0" smtClean="0"/>
              <a:t>project is to manages  user personal details, scheme requirement details, including record maintenance </a:t>
            </a:r>
            <a:r>
              <a:rPr lang="en-US" dirty="0" smtClean="0"/>
              <a:t>.</a:t>
            </a:r>
          </a:p>
          <a:p>
            <a:pPr algn="just">
              <a:buClr>
                <a:schemeClr val="tx1"/>
              </a:buClr>
              <a:buSzPct val="110000"/>
              <a:buFont typeface="Arial" pitchFamily="34" charset="0"/>
              <a:buChar char="•"/>
            </a:pPr>
            <a:endParaRPr lang="en-IN" u="sng" dirty="0" smtClean="0">
              <a:solidFill>
                <a:schemeClr val="accent1">
                  <a:lumMod val="60000"/>
                  <a:lumOff val="40000"/>
                </a:schemeClr>
              </a:solidFill>
            </a:endParaRPr>
          </a:p>
          <a:p>
            <a:pPr>
              <a:buNone/>
            </a:pPr>
            <a:r>
              <a:rPr lang="en-IN" u="sng" dirty="0" smtClean="0">
                <a:solidFill>
                  <a:schemeClr val="accent1">
                    <a:lumMod val="60000"/>
                    <a:lumOff val="40000"/>
                  </a:schemeClr>
                </a:solidFill>
              </a:rPr>
              <a:t>About </a:t>
            </a:r>
            <a:r>
              <a:rPr lang="en-IN" u="sng" dirty="0" smtClean="0">
                <a:solidFill>
                  <a:schemeClr val="accent1">
                    <a:lumMod val="60000"/>
                    <a:lumOff val="40000"/>
                  </a:schemeClr>
                </a:solidFill>
              </a:rPr>
              <a:t>the Company</a:t>
            </a:r>
          </a:p>
          <a:p>
            <a:pPr>
              <a:buNone/>
            </a:pPr>
            <a:r>
              <a:rPr lang="en-IN" u="sng" dirty="0" smtClean="0">
                <a:solidFill>
                  <a:schemeClr val="tx2">
                    <a:lumMod val="50000"/>
                  </a:schemeClr>
                </a:solidFill>
              </a:rPr>
              <a:t/>
            </a:r>
            <a:br>
              <a:rPr lang="en-IN" u="sng" dirty="0" smtClean="0">
                <a:solidFill>
                  <a:schemeClr val="tx2">
                    <a:lumMod val="50000"/>
                  </a:schemeClr>
                </a:solidFill>
              </a:rPr>
            </a:br>
            <a:r>
              <a:rPr lang="en-IN" dirty="0" smtClean="0">
                <a:solidFill>
                  <a:schemeClr val="tx2">
                    <a:lumMod val="50000"/>
                  </a:schemeClr>
                </a:solidFill>
              </a:rPr>
              <a:t>COMPANY NAME : </a:t>
            </a:r>
            <a:r>
              <a:rPr lang="en-IN" dirty="0" smtClean="0"/>
              <a:t>National Informatics Centre (NIC), Naya Raipur</a:t>
            </a:r>
          </a:p>
          <a:p>
            <a:pPr algn="just">
              <a:buNone/>
            </a:pPr>
            <a:r>
              <a:rPr lang="en-IN" dirty="0" smtClean="0"/>
              <a:t>      National Informatics Centre (NIC) was established in 1976, and has since emerged as a "prime builder" of e-Government / e-Governance applications up to the grassroots level as well as a promoter of digital opportunities for sustainable development. </a:t>
            </a:r>
          </a:p>
          <a:p>
            <a:pPr algn="just">
              <a:buNone/>
            </a:pPr>
            <a:r>
              <a:rPr lang="en-IN" dirty="0" smtClean="0">
                <a:solidFill>
                  <a:schemeClr val="accent1">
                    <a:lumMod val="60000"/>
                    <a:lumOff val="40000"/>
                  </a:schemeClr>
                </a:solidFill>
              </a:rPr>
              <a:t>       </a:t>
            </a:r>
          </a:p>
        </p:txBody>
      </p:sp>
      <p:sp>
        <p:nvSpPr>
          <p:cNvPr id="4" name="Date Placeholder 3"/>
          <p:cNvSpPr>
            <a:spLocks noGrp="1"/>
          </p:cNvSpPr>
          <p:nvPr>
            <p:ph type="dt" sz="half" idx="10"/>
          </p:nvPr>
        </p:nvSpPr>
        <p:spPr/>
        <p:txBody>
          <a:bodyPr/>
          <a:lstStyle/>
          <a:p>
            <a:fld id="{E7F80B4E-BC41-4207-BB46-90ACB4BCE1D6}" type="datetime1">
              <a:rPr lang="en-US" smtClean="0"/>
              <a:pPr/>
              <a:t>10/1/2020</a:t>
            </a:fld>
            <a:endParaRPr lang="en-US"/>
          </a:p>
        </p:txBody>
      </p:sp>
      <p:sp>
        <p:nvSpPr>
          <p:cNvPr id="5" name="Footer Placeholder 4"/>
          <p:cNvSpPr>
            <a:spLocks noGrp="1"/>
          </p:cNvSpPr>
          <p:nvPr>
            <p:ph type="ftr" sz="quarter" idx="11"/>
          </p:nvPr>
        </p:nvSpPr>
        <p:spPr/>
        <p:txBody>
          <a:bodyPr/>
          <a:lstStyle/>
          <a:p>
            <a:r>
              <a:rPr lang="en-US" smtClean="0"/>
              <a:t>Name : Rakesh Kumar Sharma</a:t>
            </a:r>
            <a:endParaRPr lang="en-US"/>
          </a:p>
        </p:txBody>
      </p:sp>
      <p:sp>
        <p:nvSpPr>
          <p:cNvPr id="6" name="Slide Number Placeholder 5"/>
          <p:cNvSpPr>
            <a:spLocks noGrp="1"/>
          </p:cNvSpPr>
          <p:nvPr>
            <p:ph type="sldNum" sz="quarter" idx="12"/>
          </p:nvPr>
        </p:nvSpPr>
        <p:spPr/>
        <p:txBody>
          <a:bodyPr/>
          <a:lstStyle/>
          <a:p>
            <a:fld id="{3A20E727-4C10-4FE1-9421-828E909A463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7200800" cy="764704"/>
          </a:xfrm>
        </p:spPr>
        <p:txBody>
          <a:bodyPr/>
          <a:lstStyle/>
          <a:p>
            <a:r>
              <a:rPr lang="en-IN" altLang="en-US" sz="3600" u="sng" dirty="0" smtClean="0"/>
              <a:t>PROBLEM DESCRIPTION</a:t>
            </a:r>
            <a:endParaRPr lang="en-IN" sz="3600" u="sng" dirty="0"/>
          </a:p>
        </p:txBody>
      </p:sp>
      <p:sp>
        <p:nvSpPr>
          <p:cNvPr id="3" name="Content Placeholder 2"/>
          <p:cNvSpPr>
            <a:spLocks noGrp="1"/>
          </p:cNvSpPr>
          <p:nvPr>
            <p:ph idx="1"/>
          </p:nvPr>
        </p:nvSpPr>
        <p:spPr>
          <a:xfrm>
            <a:off x="467544" y="548680"/>
            <a:ext cx="7704856" cy="2520280"/>
          </a:xfrm>
        </p:spPr>
        <p:txBody>
          <a:bodyPr>
            <a:normAutofit lnSpcReduction="10000"/>
          </a:bodyPr>
          <a:lstStyle/>
          <a:p>
            <a:pPr marL="582930" lvl="0" indent="-514350">
              <a:buFont typeface="+mj-lt"/>
              <a:buAutoNum type="arabicPeriod"/>
            </a:pPr>
            <a:r>
              <a:rPr lang="en-IN" dirty="0" smtClean="0">
                <a:solidFill>
                  <a:schemeClr val="accent1">
                    <a:lumMod val="60000"/>
                    <a:lumOff val="40000"/>
                  </a:schemeClr>
                </a:solidFill>
              </a:rPr>
              <a:t>Manual process and Difficult to get data.</a:t>
            </a:r>
          </a:p>
          <a:p>
            <a:pPr marL="582930" lvl="0" indent="-514350">
              <a:buFont typeface="+mj-lt"/>
              <a:buAutoNum type="arabicPeriod"/>
            </a:pPr>
            <a:r>
              <a:rPr lang="en-IN" dirty="0" smtClean="0"/>
              <a:t>Maintenance of the records is difficult. </a:t>
            </a:r>
          </a:p>
          <a:p>
            <a:pPr marL="582930" lvl="0" indent="-514350">
              <a:buFont typeface="+mj-lt"/>
              <a:buAutoNum type="arabicPeriod"/>
            </a:pPr>
            <a:r>
              <a:rPr lang="en-IN" dirty="0" smtClean="0">
                <a:solidFill>
                  <a:schemeClr val="accent1">
                    <a:lumMod val="60000"/>
                    <a:lumOff val="40000"/>
                  </a:schemeClr>
                </a:solidFill>
              </a:rPr>
              <a:t>Involves large amount of paper work. </a:t>
            </a:r>
          </a:p>
          <a:p>
            <a:pPr marL="582930" lvl="0" indent="-514350">
              <a:buFont typeface="+mj-lt"/>
              <a:buAutoNum type="arabicPeriod"/>
            </a:pPr>
            <a:r>
              <a:rPr lang="en-IN" dirty="0" smtClean="0"/>
              <a:t>Time consuming process. </a:t>
            </a:r>
          </a:p>
          <a:p>
            <a:pPr marL="582930" lvl="0" indent="-514350">
              <a:buFont typeface="+mj-lt"/>
              <a:buAutoNum type="arabicPeriod"/>
            </a:pPr>
            <a:r>
              <a:rPr lang="en-IN" dirty="0" smtClean="0">
                <a:solidFill>
                  <a:schemeClr val="accent1">
                    <a:lumMod val="60000"/>
                    <a:lumOff val="40000"/>
                  </a:schemeClr>
                </a:solidFill>
              </a:rPr>
              <a:t>Slow Updating and Renewal of Data.</a:t>
            </a:r>
          </a:p>
        </p:txBody>
      </p:sp>
      <p:sp>
        <p:nvSpPr>
          <p:cNvPr id="4" name="Title 1"/>
          <p:cNvSpPr txBox="1">
            <a:spLocks/>
          </p:cNvSpPr>
          <p:nvPr/>
        </p:nvSpPr>
        <p:spPr>
          <a:xfrm>
            <a:off x="323528" y="3068960"/>
            <a:ext cx="7772400" cy="914400"/>
          </a:xfrm>
          <a:prstGeom prst="rect">
            <a:avLst/>
          </a:prstGeom>
        </p:spPr>
        <p:txBody>
          <a:bodyPr vert="horz" anchor="t">
            <a:noAutofit/>
          </a:bodyPr>
          <a:lstStyle/>
          <a:p>
            <a:pPr marL="582930" marR="0" lvl="0" indent="-514350" algn="l" defTabSz="914400" rtl="0" eaLnBrk="1" fontAlgn="auto" latinLnBrk="0" hangingPunct="1">
              <a:lnSpc>
                <a:spcPct val="100000"/>
              </a:lnSpc>
              <a:spcBef>
                <a:spcPct val="0"/>
              </a:spcBef>
              <a:spcAft>
                <a:spcPts val="0"/>
              </a:spcAft>
              <a:buClrTx/>
              <a:buSzTx/>
              <a:buFontTx/>
              <a:buNone/>
              <a:tabLst/>
              <a:defRPr/>
            </a:pPr>
            <a:r>
              <a:rPr kumimoji="0" lang="en-IN" altLang="en-US" sz="3600" b="0" i="0" u="sng" strike="noStrike" kern="1200" cap="none" spc="-100" normalizeH="0" baseline="0" noProof="0" dirty="0" smtClean="0">
                <a:ln>
                  <a:noFill/>
                </a:ln>
                <a:solidFill>
                  <a:schemeClr val="tx2">
                    <a:satMod val="200000"/>
                  </a:schemeClr>
                </a:solidFill>
                <a:effectLst/>
                <a:uLnTx/>
                <a:uFillTx/>
                <a:latin typeface="+mj-lt"/>
                <a:ea typeface="+mj-ea"/>
                <a:cs typeface="+mj-cs"/>
              </a:rPr>
              <a:t>PROPOSED SOLUTION</a:t>
            </a:r>
          </a:p>
        </p:txBody>
      </p:sp>
      <p:sp>
        <p:nvSpPr>
          <p:cNvPr id="5" name="Content Placeholder 2"/>
          <p:cNvSpPr txBox="1">
            <a:spLocks/>
          </p:cNvSpPr>
          <p:nvPr/>
        </p:nvSpPr>
        <p:spPr>
          <a:xfrm>
            <a:off x="539552" y="3717032"/>
            <a:ext cx="8496944" cy="3140968"/>
          </a:xfrm>
          <a:prstGeom prst="rect">
            <a:avLst/>
          </a:prstGeom>
        </p:spPr>
        <p:txBody>
          <a:bodyPr vert="horz">
            <a:normAutofit fontScale="92500" lnSpcReduction="20000"/>
          </a:bodyPr>
          <a:lstStyle/>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a:tabLst/>
              <a:defRPr/>
            </a:pPr>
            <a:r>
              <a:rPr kumimoji="0" lang="en-IN" sz="3000" b="0" i="0" u="none" strike="noStrike" kern="1200" cap="none" spc="0" normalizeH="0" baseline="0" noProof="0" dirty="0" smtClean="0">
                <a:ln>
                  <a:noFill/>
                </a:ln>
                <a:solidFill>
                  <a:schemeClr val="accent1">
                    <a:lumMod val="60000"/>
                    <a:lumOff val="40000"/>
                  </a:schemeClr>
                </a:solidFill>
                <a:effectLst/>
                <a:uLnTx/>
                <a:uFillTx/>
                <a:latin typeface="+mn-lt"/>
                <a:ea typeface="+mn-ea"/>
                <a:cs typeface="+mn-cs"/>
              </a:rPr>
              <a:t>Very simple and easy to use.</a:t>
            </a:r>
          </a:p>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a:tabLst/>
              <a:defRPr/>
            </a:pPr>
            <a:r>
              <a:rPr kumimoji="0" lang="en-IN" sz="3000" b="0" i="0" u="none" strike="noStrike" kern="1200" cap="none" spc="0" normalizeH="0" baseline="0" noProof="0" dirty="0" smtClean="0">
                <a:ln>
                  <a:noFill/>
                </a:ln>
                <a:solidFill>
                  <a:schemeClr val="tx1"/>
                </a:solidFill>
                <a:effectLst/>
                <a:uLnTx/>
                <a:uFillTx/>
                <a:latin typeface="+mn-lt"/>
                <a:ea typeface="+mn-ea"/>
                <a:cs typeface="+mn-cs"/>
              </a:rPr>
              <a:t>Less time consuming.</a:t>
            </a:r>
          </a:p>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a:tabLst/>
              <a:defRPr/>
            </a:pPr>
            <a:r>
              <a:rPr kumimoji="0" lang="en-IN" sz="3000" b="0" i="0" u="none" strike="noStrike" kern="1200" cap="none" spc="0" normalizeH="0" baseline="0" noProof="0" dirty="0" smtClean="0">
                <a:ln>
                  <a:noFill/>
                </a:ln>
                <a:solidFill>
                  <a:schemeClr val="accent1">
                    <a:lumMod val="60000"/>
                    <a:lumOff val="40000"/>
                  </a:schemeClr>
                </a:solidFill>
                <a:effectLst/>
                <a:uLnTx/>
                <a:uFillTx/>
                <a:latin typeface="+mn-lt"/>
                <a:ea typeface="+mn-ea"/>
                <a:cs typeface="+mn-cs"/>
              </a:rPr>
              <a:t>All registered User detail.</a:t>
            </a:r>
          </a:p>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a:tabLst/>
              <a:defRPr/>
            </a:pPr>
            <a:r>
              <a:rPr kumimoji="0" lang="en-IN" sz="3000" b="0" i="0" u="none" strike="noStrike" kern="1200" cap="none" spc="0" normalizeH="0" baseline="0" noProof="0" dirty="0" smtClean="0">
                <a:ln>
                  <a:noFill/>
                </a:ln>
                <a:solidFill>
                  <a:schemeClr val="tx1"/>
                </a:solidFill>
                <a:effectLst/>
                <a:uLnTx/>
                <a:uFillTx/>
                <a:latin typeface="+mn-lt"/>
                <a:ea typeface="+mn-ea"/>
                <a:cs typeface="+mn-cs"/>
              </a:rPr>
              <a:t>Administrator discretion and control over the entire system.</a:t>
            </a:r>
          </a:p>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a:tabLst/>
              <a:defRPr/>
            </a:pPr>
            <a:r>
              <a:rPr kumimoji="0" lang="en-IN" sz="3000" b="0" i="0" u="none" strike="noStrike" kern="1200" cap="none" spc="0" normalizeH="0" baseline="0" noProof="0" dirty="0" smtClean="0">
                <a:ln>
                  <a:noFill/>
                </a:ln>
                <a:solidFill>
                  <a:schemeClr val="accent1">
                    <a:lumMod val="60000"/>
                    <a:lumOff val="40000"/>
                  </a:schemeClr>
                </a:solidFill>
                <a:effectLst/>
                <a:uLnTx/>
                <a:uFillTx/>
                <a:latin typeface="+mn-lt"/>
                <a:ea typeface="+mn-ea"/>
                <a:cs typeface="+mn-cs"/>
              </a:rPr>
              <a:t>Reduces manual data entry.</a:t>
            </a:r>
          </a:p>
          <a:p>
            <a:pPr marL="582930" marR="0" lvl="0" indent="-514350" algn="l" defTabSz="914400" rtl="0" eaLnBrk="1" fontAlgn="auto" latinLnBrk="0" hangingPunct="1">
              <a:lnSpc>
                <a:spcPct val="100000"/>
              </a:lnSpc>
              <a:spcBef>
                <a:spcPts val="700"/>
              </a:spcBef>
              <a:spcAft>
                <a:spcPts val="0"/>
              </a:spcAft>
              <a:buClr>
                <a:schemeClr val="tx2"/>
              </a:buClr>
              <a:buSzPct val="95000"/>
              <a:buFont typeface="+mj-lt"/>
              <a:buAutoNum type="arabicPeriod"/>
              <a:tabLst/>
              <a:defRPr/>
            </a:pPr>
            <a:r>
              <a:rPr kumimoji="0" lang="en-IN" sz="3000" b="0" i="0" u="none" strike="noStrike" kern="1200" cap="none" spc="0" normalizeH="0" baseline="0" noProof="0" dirty="0" smtClean="0">
                <a:ln>
                  <a:noFill/>
                </a:ln>
                <a:solidFill>
                  <a:schemeClr val="tx1"/>
                </a:solidFill>
                <a:effectLst/>
                <a:uLnTx/>
                <a:uFillTx/>
                <a:latin typeface="+mn-lt"/>
                <a:ea typeface="+mn-ea"/>
                <a:cs typeface="+mn-cs"/>
              </a:rPr>
              <a:t>Easy to get complete reports of each entry forms</a:t>
            </a:r>
            <a:endParaRPr kumimoji="0" lang="en-IN" sz="30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Date Placeholder 8"/>
          <p:cNvSpPr>
            <a:spLocks noGrp="1"/>
          </p:cNvSpPr>
          <p:nvPr>
            <p:ph type="dt" sz="half" idx="10"/>
          </p:nvPr>
        </p:nvSpPr>
        <p:spPr/>
        <p:txBody>
          <a:bodyPr/>
          <a:lstStyle/>
          <a:p>
            <a:fld id="{65E4247B-4660-4BFA-BA05-8B6CFD68BBA3}" type="datetime1">
              <a:rPr lang="en-US" smtClean="0"/>
              <a:pPr/>
              <a:t>10/1/2020</a:t>
            </a:fld>
            <a:endParaRPr lang="en-US"/>
          </a:p>
        </p:txBody>
      </p:sp>
      <p:sp>
        <p:nvSpPr>
          <p:cNvPr id="10" name="Slide Number Placeholder 9"/>
          <p:cNvSpPr>
            <a:spLocks noGrp="1"/>
          </p:cNvSpPr>
          <p:nvPr>
            <p:ph type="sldNum" sz="quarter" idx="12"/>
          </p:nvPr>
        </p:nvSpPr>
        <p:spPr/>
        <p:txBody>
          <a:bodyPr/>
          <a:lstStyle/>
          <a:p>
            <a:fld id="{3A20E727-4C10-4FE1-9421-828E909A463B}" type="slidenum">
              <a:rPr lang="en-US" smtClean="0"/>
              <a:pPr/>
              <a:t>5</a:t>
            </a:fld>
            <a:endParaRPr lang="en-US"/>
          </a:p>
        </p:txBody>
      </p:sp>
      <p:sp>
        <p:nvSpPr>
          <p:cNvPr id="11" name="Footer Placeholder 10"/>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8086756" cy="914400"/>
          </a:xfrm>
        </p:spPr>
        <p:txBody>
          <a:bodyPr/>
          <a:lstStyle/>
          <a:p>
            <a:r>
              <a:rPr lang="en-US" sz="3600" u="sng" dirty="0" smtClean="0"/>
              <a:t>MODULE DESCRIPTION :</a:t>
            </a:r>
            <a:r>
              <a:rPr lang="en-US" sz="3600" dirty="0" smtClean="0"/>
              <a:t> </a:t>
            </a:r>
            <a:r>
              <a:rPr lang="en-IN" sz="3600" u="sng" cap="all" dirty="0" smtClean="0">
                <a:solidFill>
                  <a:srgbClr val="FFFF00"/>
                </a:solidFill>
              </a:rPr>
              <a:t>User MODULE</a:t>
            </a:r>
            <a:r>
              <a:rPr lang="en-IN" u="sng" cap="all" dirty="0" smtClean="0">
                <a:solidFill>
                  <a:srgbClr val="FFFF00"/>
                </a:solidFill>
              </a:rPr>
              <a:t> </a:t>
            </a:r>
            <a:endParaRPr lang="en-US" u="sng" dirty="0">
              <a:solidFill>
                <a:srgbClr val="FFFF00"/>
              </a:solidFill>
            </a:endParaRPr>
          </a:p>
        </p:txBody>
      </p:sp>
      <p:sp>
        <p:nvSpPr>
          <p:cNvPr id="3" name="Content Placeholder 2"/>
          <p:cNvSpPr>
            <a:spLocks noGrp="1"/>
          </p:cNvSpPr>
          <p:nvPr>
            <p:ph idx="1"/>
          </p:nvPr>
        </p:nvSpPr>
        <p:spPr>
          <a:xfrm>
            <a:off x="472008" y="1357298"/>
            <a:ext cx="8348464" cy="2143710"/>
          </a:xfrm>
        </p:spPr>
        <p:txBody>
          <a:bodyPr>
            <a:normAutofit fontScale="77500" lnSpcReduction="20000"/>
          </a:bodyPr>
          <a:lstStyle/>
          <a:p>
            <a:pPr algn="just"/>
            <a:r>
              <a:rPr lang="en-IN" dirty="0" smtClean="0"/>
              <a:t>User can search a scheme and also apply for it. User who want to apply for a scheme they should registered first after then they can see the criteria of scheme according to their requirement like loan wise, Residence wise, Girl child scholarship wise, legal advice wise etc. User only see a scheme without Registration.</a:t>
            </a:r>
            <a:endParaRPr lang="en-US" dirty="0" smtClean="0"/>
          </a:p>
          <a:p>
            <a:pPr algn="just"/>
            <a:r>
              <a:rPr lang="en-IN" dirty="0" smtClean="0"/>
              <a:t>This project follows the prototype model.</a:t>
            </a:r>
            <a:endParaRPr lang="en-US" dirty="0"/>
          </a:p>
        </p:txBody>
      </p:sp>
      <p:sp>
        <p:nvSpPr>
          <p:cNvPr id="8" name="Date Placeholder 7"/>
          <p:cNvSpPr>
            <a:spLocks noGrp="1"/>
          </p:cNvSpPr>
          <p:nvPr>
            <p:ph type="dt" sz="half" idx="10"/>
          </p:nvPr>
        </p:nvSpPr>
        <p:spPr/>
        <p:txBody>
          <a:bodyPr/>
          <a:lstStyle/>
          <a:p>
            <a:fld id="{ED9C5589-4036-4F77-B79B-5860D302808F}" type="datetime1">
              <a:rPr lang="en-US" smtClean="0"/>
              <a:pPr/>
              <a:t>10/1/2020</a:t>
            </a:fld>
            <a:endParaRPr lang="en-US"/>
          </a:p>
        </p:txBody>
      </p:sp>
      <p:sp>
        <p:nvSpPr>
          <p:cNvPr id="9" name="Slide Number Placeholder 8"/>
          <p:cNvSpPr>
            <a:spLocks noGrp="1"/>
          </p:cNvSpPr>
          <p:nvPr>
            <p:ph type="sldNum" sz="quarter" idx="12"/>
          </p:nvPr>
        </p:nvSpPr>
        <p:spPr/>
        <p:txBody>
          <a:bodyPr/>
          <a:lstStyle/>
          <a:p>
            <a:fld id="{3A20E727-4C10-4FE1-9421-828E909A463B}" type="slidenum">
              <a:rPr lang="en-US" smtClean="0"/>
              <a:pPr/>
              <a:t>6</a:t>
            </a:fld>
            <a:endParaRPr lang="en-US"/>
          </a:p>
        </p:txBody>
      </p:sp>
      <p:sp>
        <p:nvSpPr>
          <p:cNvPr id="10" name="Footer Placeholder 9"/>
          <p:cNvSpPr>
            <a:spLocks noGrp="1"/>
          </p:cNvSpPr>
          <p:nvPr>
            <p:ph type="ftr" sz="quarter" idx="11"/>
          </p:nvPr>
        </p:nvSpPr>
        <p:spPr/>
        <p:txBody>
          <a:bodyPr/>
          <a:lstStyle/>
          <a:p>
            <a:r>
              <a:rPr lang="en-US" smtClean="0"/>
              <a:t>Name : Rakesh Kumar Sharma</a:t>
            </a:r>
            <a:endParaRPr lang="en-US"/>
          </a:p>
        </p:txBody>
      </p:sp>
      <p:pic>
        <p:nvPicPr>
          <p:cNvPr id="11" name="Picture 2"/>
          <p:cNvPicPr>
            <a:picLocks noChangeAspect="1" noChangeArrowheads="1"/>
          </p:cNvPicPr>
          <p:nvPr/>
        </p:nvPicPr>
        <p:blipFill>
          <a:blip r:embed="rId2" cstate="print"/>
          <a:srcRect l="30515" t="40232" r="30882" b="23820"/>
          <a:stretch>
            <a:fillRect/>
          </a:stretch>
        </p:blipFill>
        <p:spPr bwMode="auto">
          <a:xfrm>
            <a:off x="1043608" y="3501008"/>
            <a:ext cx="7687446" cy="30243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14290"/>
            <a:ext cx="8286808" cy="914400"/>
          </a:xfrm>
        </p:spPr>
        <p:txBody>
          <a:bodyPr/>
          <a:lstStyle/>
          <a:p>
            <a:pPr marL="582930" indent="-514350"/>
            <a:r>
              <a:rPr lang="en-IN" altLang="en-US" sz="3600" u="sng" dirty="0" smtClean="0">
                <a:solidFill>
                  <a:schemeClr val="accent4">
                    <a:lumMod val="20000"/>
                    <a:lumOff val="80000"/>
                  </a:schemeClr>
                </a:solidFill>
              </a:rPr>
              <a:t>TOOLS – FRONTEND &amp; BACKEND</a:t>
            </a:r>
          </a:p>
        </p:txBody>
      </p:sp>
      <p:sp>
        <p:nvSpPr>
          <p:cNvPr id="3" name="Content Placeholder 2"/>
          <p:cNvSpPr>
            <a:spLocks noGrp="1"/>
          </p:cNvSpPr>
          <p:nvPr>
            <p:ph idx="1"/>
          </p:nvPr>
        </p:nvSpPr>
        <p:spPr>
          <a:xfrm>
            <a:off x="357158" y="1214422"/>
            <a:ext cx="8643998" cy="5357850"/>
          </a:xfrm>
        </p:spPr>
        <p:txBody>
          <a:bodyPr>
            <a:normAutofit fontScale="40000" lnSpcReduction="20000"/>
          </a:bodyPr>
          <a:lstStyle/>
          <a:p>
            <a:pPr>
              <a:buNone/>
            </a:pPr>
            <a:r>
              <a:rPr lang="en-IN" b="1" dirty="0" smtClean="0"/>
              <a:t>			</a:t>
            </a:r>
            <a:endParaRPr lang="en-US" dirty="0" smtClean="0"/>
          </a:p>
          <a:p>
            <a:r>
              <a:rPr lang="en-GB" sz="5100" dirty="0" smtClean="0"/>
              <a:t>Processor		:	Minimum 1.2 GHz, Dual Core or above</a:t>
            </a:r>
          </a:p>
          <a:p>
            <a:r>
              <a:rPr lang="en-GB" sz="5100" dirty="0" smtClean="0"/>
              <a:t>RAM		:  	Minimum 4 GB or above</a:t>
            </a:r>
            <a:endParaRPr lang="en-US" sz="5100" dirty="0" smtClean="0"/>
          </a:p>
          <a:p>
            <a:r>
              <a:rPr lang="en-GB" sz="5100" dirty="0" smtClean="0"/>
              <a:t>Internal Storage	:	500 GB (Recommended) or above</a:t>
            </a:r>
            <a:endParaRPr lang="en-US" sz="5100" dirty="0" smtClean="0"/>
          </a:p>
          <a:p>
            <a:r>
              <a:rPr lang="en-GB" sz="5100" dirty="0" smtClean="0"/>
              <a:t>Mouse		:	Optical (Recommended)</a:t>
            </a:r>
            <a:endParaRPr lang="en-US" sz="5100" dirty="0" smtClean="0"/>
          </a:p>
          <a:p>
            <a:r>
              <a:rPr lang="en-GB" sz="5100" dirty="0" smtClean="0"/>
              <a:t>Keyboard		:	Multimedia (Recommended)</a:t>
            </a:r>
            <a:endParaRPr lang="en-US" sz="5100" dirty="0" smtClean="0"/>
          </a:p>
          <a:p>
            <a:r>
              <a:rPr lang="en-GB" sz="5100" dirty="0" smtClean="0"/>
              <a:t>Monitor		:	14" or above</a:t>
            </a:r>
            <a:endParaRPr lang="en-US" sz="5100" dirty="0" smtClean="0"/>
          </a:p>
          <a:p>
            <a:pPr>
              <a:buNone/>
            </a:pPr>
            <a:r>
              <a:rPr lang="en-GB" sz="5100" b="1" dirty="0" smtClean="0"/>
              <a:t>			</a:t>
            </a:r>
          </a:p>
          <a:p>
            <a:pPr>
              <a:buNone/>
            </a:pPr>
            <a:r>
              <a:rPr lang="en-GB" sz="5100" b="1" dirty="0" smtClean="0"/>
              <a:t>			</a:t>
            </a:r>
            <a:endParaRPr lang="en-US" sz="5100" b="1" dirty="0" smtClean="0"/>
          </a:p>
          <a:p>
            <a:r>
              <a:rPr lang="en-US" sz="5100" dirty="0" smtClean="0"/>
              <a:t>Web Presentation	:	HTML, CSS, Bootstrap, Angular Material</a:t>
            </a:r>
          </a:p>
          <a:p>
            <a:r>
              <a:rPr lang="en-US" sz="5100" dirty="0" smtClean="0"/>
              <a:t>Client – side Scripting	:	Angular 9 </a:t>
            </a:r>
          </a:p>
          <a:p>
            <a:r>
              <a:rPr lang="en-US" sz="5100" dirty="0" smtClean="0"/>
              <a:t>Database		:	</a:t>
            </a:r>
            <a:r>
              <a:rPr lang="en-US" sz="5100" dirty="0" err="1" smtClean="0"/>
              <a:t>MariaDB</a:t>
            </a:r>
            <a:r>
              <a:rPr lang="en-US" sz="5100" dirty="0" smtClean="0"/>
              <a:t>, </a:t>
            </a:r>
            <a:r>
              <a:rPr lang="en-US" sz="5100" dirty="0" err="1" smtClean="0"/>
              <a:t>HeidiSQL</a:t>
            </a:r>
            <a:endParaRPr lang="en-US" sz="5100" dirty="0" smtClean="0"/>
          </a:p>
          <a:p>
            <a:r>
              <a:rPr lang="en-US" sz="5100" dirty="0" smtClean="0"/>
              <a:t>Operating System	:	Windows 7 or above</a:t>
            </a:r>
          </a:p>
          <a:p>
            <a:r>
              <a:rPr lang="en-US" sz="5100" dirty="0" smtClean="0"/>
              <a:t>Server – side Scripting : 	Node.JS</a:t>
            </a:r>
          </a:p>
          <a:p>
            <a:r>
              <a:rPr lang="en-US" sz="5100" dirty="0" smtClean="0"/>
              <a:t>Supported Browsers	:	Google Chrome / Firefox / Opera / Internet Explorer</a:t>
            </a:r>
          </a:p>
        </p:txBody>
      </p:sp>
      <p:sp>
        <p:nvSpPr>
          <p:cNvPr id="4" name="Rectangle 3"/>
          <p:cNvSpPr/>
          <p:nvPr/>
        </p:nvSpPr>
        <p:spPr>
          <a:xfrm>
            <a:off x="2643174" y="1071546"/>
            <a:ext cx="4000528" cy="285752"/>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HARDWARE REQUIREMENTS</a:t>
            </a:r>
            <a:endParaRPr lang="en-US" dirty="0">
              <a:solidFill>
                <a:schemeClr val="tx1"/>
              </a:solidFill>
            </a:endParaRPr>
          </a:p>
        </p:txBody>
      </p:sp>
      <p:sp>
        <p:nvSpPr>
          <p:cNvPr id="5" name="Rectangle 4"/>
          <p:cNvSpPr/>
          <p:nvPr/>
        </p:nvSpPr>
        <p:spPr>
          <a:xfrm>
            <a:off x="2643174" y="3643314"/>
            <a:ext cx="4000528" cy="285752"/>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SOFTWARE REQUIREMENTS</a:t>
            </a:r>
            <a:endParaRPr lang="en-US" dirty="0">
              <a:solidFill>
                <a:schemeClr val="tx1"/>
              </a:solidFill>
            </a:endParaRPr>
          </a:p>
        </p:txBody>
      </p:sp>
      <p:sp>
        <p:nvSpPr>
          <p:cNvPr id="9" name="Date Placeholder 8"/>
          <p:cNvSpPr>
            <a:spLocks noGrp="1"/>
          </p:cNvSpPr>
          <p:nvPr>
            <p:ph type="dt" sz="half" idx="10"/>
          </p:nvPr>
        </p:nvSpPr>
        <p:spPr/>
        <p:txBody>
          <a:bodyPr/>
          <a:lstStyle/>
          <a:p>
            <a:fld id="{F7C880CA-FCCD-44AF-B8D5-F8D9E5DD1D62}" type="datetime1">
              <a:rPr lang="en-US" smtClean="0"/>
              <a:pPr/>
              <a:t>10/1/2020</a:t>
            </a:fld>
            <a:endParaRPr lang="en-US"/>
          </a:p>
        </p:txBody>
      </p:sp>
      <p:sp>
        <p:nvSpPr>
          <p:cNvPr id="10" name="Slide Number Placeholder 9"/>
          <p:cNvSpPr>
            <a:spLocks noGrp="1"/>
          </p:cNvSpPr>
          <p:nvPr>
            <p:ph type="sldNum" sz="quarter" idx="12"/>
          </p:nvPr>
        </p:nvSpPr>
        <p:spPr/>
        <p:txBody>
          <a:bodyPr/>
          <a:lstStyle/>
          <a:p>
            <a:fld id="{3A20E727-4C10-4FE1-9421-828E909A463B}" type="slidenum">
              <a:rPr lang="en-US" smtClean="0"/>
              <a:pPr/>
              <a:t>7</a:t>
            </a:fld>
            <a:endParaRPr lang="en-US"/>
          </a:p>
        </p:txBody>
      </p:sp>
      <p:sp>
        <p:nvSpPr>
          <p:cNvPr id="11" name="Footer Placeholder 10"/>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Context Level DFD</a:t>
            </a:r>
            <a:endParaRPr lang="en-US" u="sng" dirty="0"/>
          </a:p>
        </p:txBody>
      </p:sp>
      <p:sp>
        <p:nvSpPr>
          <p:cNvPr id="3" name="Content Placeholder 2"/>
          <p:cNvSpPr>
            <a:spLocks noGrp="1"/>
          </p:cNvSpPr>
          <p:nvPr>
            <p:ph idx="1"/>
          </p:nvPr>
        </p:nvSpPr>
        <p:spPr>
          <a:xfrm>
            <a:off x="467544" y="1124744"/>
            <a:ext cx="8064896" cy="1288250"/>
          </a:xfrm>
        </p:spPr>
        <p:txBody>
          <a:bodyPr>
            <a:normAutofit lnSpcReduction="10000"/>
          </a:bodyPr>
          <a:lstStyle/>
          <a:p>
            <a:pPr algn="just"/>
            <a:r>
              <a:rPr lang="en-IN" sz="2000" dirty="0" smtClean="0"/>
              <a:t>The major objective of a context diagram is to provide graphical representation of the whole system. As stated earlier it consists of all the system boundaries, all the external entities that interact with the system and major data flow between the entities in the system.</a:t>
            </a:r>
            <a:endParaRPr lang="en-US" sz="2000" dirty="0" smtClean="0"/>
          </a:p>
          <a:p>
            <a:pPr>
              <a:buNone/>
            </a:pPr>
            <a:endParaRPr lang="en-US" dirty="0"/>
          </a:p>
        </p:txBody>
      </p:sp>
      <p:pic>
        <p:nvPicPr>
          <p:cNvPr id="1026" name="Picture 2"/>
          <p:cNvPicPr>
            <a:picLocks noChangeAspect="1" noChangeArrowheads="1"/>
          </p:cNvPicPr>
          <p:nvPr/>
        </p:nvPicPr>
        <p:blipFill>
          <a:blip r:embed="rId2" cstate="print"/>
          <a:srcRect l="29231" t="39500" r="30606" b="16400"/>
          <a:stretch>
            <a:fillRect/>
          </a:stretch>
        </p:blipFill>
        <p:spPr bwMode="auto">
          <a:xfrm>
            <a:off x="971600" y="2348879"/>
            <a:ext cx="7488832" cy="4176465"/>
          </a:xfrm>
          <a:prstGeom prst="rect">
            <a:avLst/>
          </a:prstGeom>
          <a:noFill/>
          <a:ln w="9525">
            <a:noFill/>
            <a:miter lim="800000"/>
            <a:headEnd/>
            <a:tailEnd/>
          </a:ln>
        </p:spPr>
      </p:pic>
      <p:sp>
        <p:nvSpPr>
          <p:cNvPr id="9" name="Date Placeholder 8"/>
          <p:cNvSpPr>
            <a:spLocks noGrp="1"/>
          </p:cNvSpPr>
          <p:nvPr>
            <p:ph type="dt" sz="half" idx="10"/>
          </p:nvPr>
        </p:nvSpPr>
        <p:spPr/>
        <p:txBody>
          <a:bodyPr/>
          <a:lstStyle/>
          <a:p>
            <a:fld id="{91D911CA-C257-4521-8A6F-46B63C1756B2}" type="datetime1">
              <a:rPr lang="en-US" smtClean="0"/>
              <a:pPr/>
              <a:t>10/1/2020</a:t>
            </a:fld>
            <a:endParaRPr lang="en-US"/>
          </a:p>
        </p:txBody>
      </p:sp>
      <p:sp>
        <p:nvSpPr>
          <p:cNvPr id="10" name="Slide Number Placeholder 9"/>
          <p:cNvSpPr>
            <a:spLocks noGrp="1"/>
          </p:cNvSpPr>
          <p:nvPr>
            <p:ph type="sldNum" sz="quarter" idx="12"/>
          </p:nvPr>
        </p:nvSpPr>
        <p:spPr/>
        <p:txBody>
          <a:bodyPr/>
          <a:lstStyle/>
          <a:p>
            <a:fld id="{3A20E727-4C10-4FE1-9421-828E909A463B}" type="slidenum">
              <a:rPr lang="en-US" smtClean="0"/>
              <a:pPr/>
              <a:t>8</a:t>
            </a:fld>
            <a:endParaRPr lang="en-US"/>
          </a:p>
        </p:txBody>
      </p:sp>
      <p:sp>
        <p:nvSpPr>
          <p:cNvPr id="11" name="Footer Placeholder 10"/>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467544" y="188639"/>
            <a:ext cx="8496944" cy="6336705"/>
          </a:xfrm>
          <a:prstGeom prst="rect">
            <a:avLst/>
          </a:prstGeom>
          <a:noFill/>
          <a:ln w="9525">
            <a:noFill/>
            <a:miter lim="800000"/>
            <a:headEnd/>
            <a:tailEnd/>
          </a:ln>
        </p:spPr>
      </p:pic>
      <p:sp>
        <p:nvSpPr>
          <p:cNvPr id="12" name="Date Placeholder 11"/>
          <p:cNvSpPr>
            <a:spLocks noGrp="1"/>
          </p:cNvSpPr>
          <p:nvPr>
            <p:ph type="dt" sz="half" idx="10"/>
          </p:nvPr>
        </p:nvSpPr>
        <p:spPr/>
        <p:txBody>
          <a:bodyPr/>
          <a:lstStyle/>
          <a:p>
            <a:fld id="{4B9CEF8D-43D3-4D7E-B3C9-4D7FC1FB7B02}" type="datetime1">
              <a:rPr lang="en-US" smtClean="0"/>
              <a:pPr/>
              <a:t>10/1/2020</a:t>
            </a:fld>
            <a:endParaRPr lang="en-US"/>
          </a:p>
        </p:txBody>
      </p:sp>
      <p:sp>
        <p:nvSpPr>
          <p:cNvPr id="13" name="Slide Number Placeholder 12"/>
          <p:cNvSpPr>
            <a:spLocks noGrp="1"/>
          </p:cNvSpPr>
          <p:nvPr>
            <p:ph type="sldNum" sz="quarter" idx="12"/>
          </p:nvPr>
        </p:nvSpPr>
        <p:spPr/>
        <p:txBody>
          <a:bodyPr/>
          <a:lstStyle/>
          <a:p>
            <a:fld id="{3A20E727-4C10-4FE1-9421-828E909A463B}" type="slidenum">
              <a:rPr lang="en-US" smtClean="0"/>
              <a:pPr/>
              <a:t>9</a:t>
            </a:fld>
            <a:endParaRPr lang="en-US"/>
          </a:p>
        </p:txBody>
      </p:sp>
      <p:sp>
        <p:nvSpPr>
          <p:cNvPr id="14" name="Footer Placeholder 13"/>
          <p:cNvSpPr>
            <a:spLocks noGrp="1"/>
          </p:cNvSpPr>
          <p:nvPr>
            <p:ph type="ftr" sz="quarter" idx="11"/>
          </p:nvPr>
        </p:nvSpPr>
        <p:spPr/>
        <p:txBody>
          <a:bodyPr/>
          <a:lstStyle/>
          <a:p>
            <a:r>
              <a:rPr lang="en-US" smtClean="0"/>
              <a:t>Name : Rakesh Kumar Sharma</a:t>
            </a: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569</TotalTime>
  <Words>608</Words>
  <Application>Microsoft Office PowerPoint</Application>
  <PresentationFormat>On-screen Show (4:3)</PresentationFormat>
  <Paragraphs>194</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Metro</vt:lpstr>
      <vt:lpstr>Slide 1</vt:lpstr>
      <vt:lpstr>CONTENTS</vt:lpstr>
      <vt:lpstr>ABSTRACT</vt:lpstr>
      <vt:lpstr>INTRODUCTION</vt:lpstr>
      <vt:lpstr>PROBLEM DESCRIPTION</vt:lpstr>
      <vt:lpstr>MODULE DESCRIPTION : User MODULE </vt:lpstr>
      <vt:lpstr>TOOLS – FRONTEND &amp; BACKEND</vt:lpstr>
      <vt:lpstr>Context Level DFD</vt:lpstr>
      <vt:lpstr>Slide 9</vt:lpstr>
      <vt:lpstr>FLOWCHART </vt:lpstr>
      <vt:lpstr>ER DAIGRAM</vt:lpstr>
      <vt:lpstr>Slide 12</vt:lpstr>
      <vt:lpstr>TESTING</vt:lpstr>
      <vt:lpstr>INPUT &amp; OUTPUT FORMS (Welcome Forms)</vt:lpstr>
      <vt:lpstr>Departmental Scheme Forms</vt:lpstr>
      <vt:lpstr>Photo Gallery Forms</vt:lpstr>
      <vt:lpstr>Login Form Forms</vt:lpstr>
      <vt:lpstr>User Login Dashboard</vt:lpstr>
      <vt:lpstr>User Personal Detail </vt:lpstr>
      <vt:lpstr>User Statically Report </vt:lpstr>
      <vt:lpstr>Application Download </vt:lpstr>
      <vt:lpstr>CONCLUSION </vt:lpstr>
      <vt:lpstr>FUTURE ENHANCEMENT</vt:lpstr>
      <vt:lpstr>REFERENCES</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Rukhsar Mirza</dc:creator>
  <cp:lastModifiedBy>Rakesh Sharma</cp:lastModifiedBy>
  <cp:revision>102</cp:revision>
  <dcterms:created xsi:type="dcterms:W3CDTF">2020-07-10T09:12:51Z</dcterms:created>
  <dcterms:modified xsi:type="dcterms:W3CDTF">2020-10-01T07:02:58Z</dcterms:modified>
</cp:coreProperties>
</file>